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81" r:id="rId2"/>
    <p:sldId id="275" r:id="rId3"/>
    <p:sldId id="280" r:id="rId4"/>
    <p:sldId id="278" r:id="rId5"/>
    <p:sldId id="294" r:id="rId6"/>
    <p:sldId id="268" r:id="rId7"/>
    <p:sldId id="293" r:id="rId8"/>
    <p:sldId id="273" r:id="rId9"/>
    <p:sldId id="282" r:id="rId10"/>
    <p:sldId id="287" r:id="rId11"/>
    <p:sldId id="286" r:id="rId12"/>
    <p:sldId id="292" r:id="rId13"/>
    <p:sldId id="295" r:id="rId14"/>
    <p:sldId id="296" r:id="rId15"/>
    <p:sldId id="297" r:id="rId16"/>
    <p:sldId id="271" r:id="rId17"/>
  </p:sldIdLst>
  <p:sldSz cx="12192000" cy="6858000"/>
  <p:notesSz cx="7102475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joerd van Gestel" initials="SvG" lastIdx="0" clrIdx="0">
    <p:extLst>
      <p:ext uri="{19B8F6BF-5375-455C-9EA6-DF929625EA0E}">
        <p15:presenceInfo xmlns:p15="http://schemas.microsoft.com/office/powerpoint/2012/main" userId="S-1-5-21-2139178180-2993005344-2484239635-11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8A71"/>
    <a:srgbClr val="CC0000"/>
    <a:srgbClr val="35926E"/>
    <a:srgbClr val="E30613"/>
    <a:srgbClr val="A1A99C"/>
    <a:srgbClr val="41836A"/>
    <a:srgbClr val="328E55"/>
    <a:srgbClr val="1B6447"/>
    <a:srgbClr val="1E644A"/>
    <a:srgbClr val="0063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Stijl, licht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80729" autoAdjust="0"/>
  </p:normalViewPr>
  <p:slideViewPr>
    <p:cSldViewPr snapToGrid="0">
      <p:cViewPr varScale="1">
        <p:scale>
          <a:sx n="98" d="100"/>
          <a:sy n="98" d="100"/>
        </p:scale>
        <p:origin x="114" y="2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181" cy="512720"/>
          </a:xfrm>
          <a:prstGeom prst="rect">
            <a:avLst/>
          </a:prstGeom>
        </p:spPr>
        <p:txBody>
          <a:bodyPr vert="horz" lIns="95573" tIns="47787" rIns="95573" bIns="47787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4023619" y="1"/>
            <a:ext cx="3077181" cy="512720"/>
          </a:xfrm>
          <a:prstGeom prst="rect">
            <a:avLst/>
          </a:prstGeom>
        </p:spPr>
        <p:txBody>
          <a:bodyPr vert="horz" lIns="95573" tIns="47787" rIns="95573" bIns="47787" rtlCol="0"/>
          <a:lstStyle>
            <a:lvl1pPr algn="r">
              <a:defRPr sz="1300"/>
            </a:lvl1pPr>
          </a:lstStyle>
          <a:p>
            <a:fld id="{25263B2B-8A0B-4581-8017-11FC5FA3E9D6}" type="datetimeFigureOut">
              <a:rPr lang="en-GB" smtClean="0"/>
              <a:pPr/>
              <a:t>03/03/2020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721894"/>
            <a:ext cx="3077181" cy="512719"/>
          </a:xfrm>
          <a:prstGeom prst="rect">
            <a:avLst/>
          </a:prstGeom>
        </p:spPr>
        <p:txBody>
          <a:bodyPr vert="horz" lIns="95573" tIns="47787" rIns="95573" bIns="47787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4023619" y="9721894"/>
            <a:ext cx="3077181" cy="512719"/>
          </a:xfrm>
          <a:prstGeom prst="rect">
            <a:avLst/>
          </a:prstGeom>
        </p:spPr>
        <p:txBody>
          <a:bodyPr vert="horz" lIns="95573" tIns="47787" rIns="95573" bIns="47787" rtlCol="0" anchor="b"/>
          <a:lstStyle>
            <a:lvl1pPr algn="r">
              <a:defRPr sz="1300"/>
            </a:lvl1pPr>
          </a:lstStyle>
          <a:p>
            <a:fld id="{C3EB20B1-214F-4FD5-8724-F0DFFA5B3E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480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40" cy="513509"/>
          </a:xfrm>
          <a:prstGeom prst="rect">
            <a:avLst/>
          </a:prstGeom>
        </p:spPr>
        <p:txBody>
          <a:bodyPr vert="horz" lIns="95573" tIns="47787" rIns="95573" bIns="47787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40" cy="513509"/>
          </a:xfrm>
          <a:prstGeom prst="rect">
            <a:avLst/>
          </a:prstGeom>
        </p:spPr>
        <p:txBody>
          <a:bodyPr vert="horz" lIns="95573" tIns="47787" rIns="95573" bIns="47787" rtlCol="0"/>
          <a:lstStyle>
            <a:lvl1pPr algn="r">
              <a:defRPr sz="1300"/>
            </a:lvl1pPr>
          </a:lstStyle>
          <a:p>
            <a:fld id="{57A25D52-B6C0-458B-A001-DEC8200F00D0}" type="datetimeFigureOut">
              <a:rPr lang="en-GB" smtClean="0"/>
              <a:pPr/>
              <a:t>03/03/2020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3" tIns="47787" rIns="95573" bIns="47787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10248" y="4925408"/>
            <a:ext cx="5681980" cy="4029879"/>
          </a:xfrm>
          <a:prstGeom prst="rect">
            <a:avLst/>
          </a:prstGeom>
        </p:spPr>
        <p:txBody>
          <a:bodyPr vert="horz" lIns="95573" tIns="47787" rIns="95573" bIns="47787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40" cy="513506"/>
          </a:xfrm>
          <a:prstGeom prst="rect">
            <a:avLst/>
          </a:prstGeom>
        </p:spPr>
        <p:txBody>
          <a:bodyPr vert="horz" lIns="95573" tIns="47787" rIns="95573" bIns="47787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3093" y="9721107"/>
            <a:ext cx="3077740" cy="513506"/>
          </a:xfrm>
          <a:prstGeom prst="rect">
            <a:avLst/>
          </a:prstGeom>
        </p:spPr>
        <p:txBody>
          <a:bodyPr vert="horz" lIns="95573" tIns="47787" rIns="95573" bIns="47787" rtlCol="0" anchor="b"/>
          <a:lstStyle>
            <a:lvl1pPr algn="r">
              <a:defRPr sz="1300"/>
            </a:lvl1pPr>
          </a:lstStyle>
          <a:p>
            <a:fld id="{0023F298-3CC0-416A-A2F2-1D11EDA6FA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706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Выбор поля: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оптимизации урожая, выбирайте поля с желаемыми характеристиками и минимальным риском наличия вредителей.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Избегайте плохо дренируемых почв, это позволит минимизировать риск болезней корней, таких как фитофтора и гниль корневой шейки.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работайте в поле, когда почва влажная.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Гряда должна иметь приподнятую форму, чтобы вода не застаивалась в поле и стекала в дождливую погоду.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Избегайте полей с сорняками, плохо поддающимся контролю.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Обеспечьте достаточное количество воды хорошего качества.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Сделайте анализ почвы и воды на наличие солей и минералов.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Проведите анализ почвы на выявление: 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Уровня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питательных веществ и солей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Verticillium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Нематоды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Убедитесь, что гербициды с длительным остаточным сроком годности не использовались при выращивании предыдущей культуры.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Изучите, какие культуры ранее выращивались на этих полях.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Проведите анализ поливной воды на наличие солей и азота.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Продумайте обработку почвы для устранения почвенных вредителей и сорняков.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Проведите подготовку поля, убедившись, что оно правильно оценено и обеспечивает хороший дренаж.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Убедитесь, что форма гряды позволяет минимизировать застой воды в верхнем слое.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необходимости перед применением мульчи используйте гербициды.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Используйте пластиковую мульчу, соответствующую вашим потребностям для: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Борьбы с сорняками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Управлением температурой почвы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Контролем размера саженцев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F298-3CC0-416A-A2F2-1D11EDA6FAE5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444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Field </a:t>
            </a:r>
            <a:r>
              <a:rPr lang="nl-NL" dirty="0" err="1"/>
              <a:t>selection</a:t>
            </a:r>
            <a:r>
              <a:rPr lang="nl-NL" dirty="0"/>
              <a:t>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000" i="0" dirty="0">
                <a:latin typeface="Calibri" panose="020F0502020204030204" pitchFamily="34" charset="0"/>
              </a:rPr>
              <a:t>To optimise your crop, select fields with desirable characteristics and a minimum of potential pest problems.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000" i="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Avoid poorly drained soils to minimize problems with root diseases such as Phytophthora root and crown rot.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Do not work the field when the soil is wet.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Prepare beds with proper slope so water does not stand in the field and drains off during rainy weather.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Avoid fields infested with hard‑to‑control weeds.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Ensure an adequate supply of good‑quality water.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Have the soil and water tested for salts and salinity.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Have the soil tested for problems with 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400" i="0" dirty="0">
                <a:latin typeface="Calibri" panose="020F0502020204030204" pitchFamily="34" charset="0"/>
              </a:rPr>
              <a:t>pH, nutrients and salts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400" i="0" dirty="0">
                <a:latin typeface="Calibri" panose="020F0502020204030204" pitchFamily="34" charset="0"/>
              </a:rPr>
              <a:t>Verticillium Wilt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400" i="0" dirty="0">
                <a:latin typeface="Calibri" panose="020F0502020204030204" pitchFamily="34" charset="0"/>
              </a:rPr>
              <a:t>Nematodes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Check to be sure herbicides with long residual life were not used on the previous crop.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Review the cropping history of the field. 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Analyse soil for nutrients and salts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Consider analysing irrigation water for salinity and nitrogen content.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Consider soil treatments for soil borne pests and weeds. 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Prepare the field by making sure it is properly graded with good drainage. 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Shape beds to minimize water retention on bed tops.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Apply herbicides, if needed, before applying mulch.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Apply plastic mulch  appropriate to your needs for: 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600" i="0" dirty="0">
                <a:latin typeface="Calibri" panose="020F0502020204030204" pitchFamily="34" charset="0"/>
              </a:rPr>
              <a:t>Weed control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600" i="0" dirty="0">
                <a:latin typeface="Calibri" panose="020F0502020204030204" pitchFamily="34" charset="0"/>
              </a:rPr>
              <a:t>Managing soil temperature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600" i="0" dirty="0">
                <a:latin typeface="Calibri" panose="020F0502020204030204" pitchFamily="34" charset="0"/>
              </a:rPr>
              <a:t>Controlling plant size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endParaRPr lang="en-GB" sz="1800" i="0" dirty="0">
              <a:latin typeface="Calibri" panose="020F0502020204030204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F298-3CC0-416A-A2F2-1D11EDA6FAE5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026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F298-3CC0-416A-A2F2-1D11EDA6FAE5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141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Field </a:t>
            </a:r>
            <a:r>
              <a:rPr lang="nl-NL" dirty="0" err="1"/>
              <a:t>selection</a:t>
            </a:r>
            <a:r>
              <a:rPr lang="nl-NL" dirty="0"/>
              <a:t>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000" i="0" dirty="0">
                <a:latin typeface="Calibri" panose="020F0502020204030204" pitchFamily="34" charset="0"/>
              </a:rPr>
              <a:t>To optimise your crop, select fields with desirable characteristics and a minimum of potential pest problems.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000" i="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Avoid poorly drained soils to minimize problems with root diseases such as Phytophthora root and crown rot.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Do not work the field when the soil is wet.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Prepare beds with proper slope so water does not stand in the field and drains off during rainy weather.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Avoid fields infested with hard‑to‑control weeds.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Ensure an adequate supply of good‑quality water.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Have the soil and water tested for salts and salinity.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Have the soil tested for problems with 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400" i="0" dirty="0">
                <a:latin typeface="Calibri" panose="020F0502020204030204" pitchFamily="34" charset="0"/>
              </a:rPr>
              <a:t>pH, nutrients and salts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400" i="0" dirty="0">
                <a:latin typeface="Calibri" panose="020F0502020204030204" pitchFamily="34" charset="0"/>
              </a:rPr>
              <a:t>Verticillium Wilt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400" i="0" dirty="0">
                <a:latin typeface="Calibri" panose="020F0502020204030204" pitchFamily="34" charset="0"/>
              </a:rPr>
              <a:t>Nematodes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Check to be sure herbicides with long residual life were not used on the previous crop.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Review the cropping history of the field. 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Analyse soil for nutrients and salts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Consider analysing irrigation water for salinity and nitrogen content.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Consider soil treatments for soil borne pests and weeds. 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Prepare the field by making sure it is properly graded with good drainage. 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Shape beds to minimize water retention on bed tops.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Apply herbicides, if needed, before applying mulch.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Apply plastic mulch  appropriate to your needs for: 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600" i="0" dirty="0">
                <a:latin typeface="Calibri" panose="020F0502020204030204" pitchFamily="34" charset="0"/>
              </a:rPr>
              <a:t>Weed control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600" i="0" dirty="0">
                <a:latin typeface="Calibri" panose="020F0502020204030204" pitchFamily="34" charset="0"/>
              </a:rPr>
              <a:t>Managing soil temperature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600" i="0" dirty="0">
                <a:latin typeface="Calibri" panose="020F0502020204030204" pitchFamily="34" charset="0"/>
              </a:rPr>
              <a:t>Controlling plant size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endParaRPr lang="en-GB" sz="1800" i="0" dirty="0">
              <a:latin typeface="Calibri" panose="020F0502020204030204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F298-3CC0-416A-A2F2-1D11EDA6FAE5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436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Field </a:t>
            </a:r>
            <a:r>
              <a:rPr lang="nl-NL" dirty="0" err="1"/>
              <a:t>selection</a:t>
            </a:r>
            <a:r>
              <a:rPr lang="nl-NL" dirty="0"/>
              <a:t>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000" i="0" dirty="0">
                <a:latin typeface="Calibri" panose="020F0502020204030204" pitchFamily="34" charset="0"/>
              </a:rPr>
              <a:t>To optimise your crop, select fields with desirable characteristics and a minimum of potential pest problems.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000" i="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Avoid poorly drained soils to minimize problems with root diseases such as Phytophthora root and crown rot.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Do not work the field when the soil is wet.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Prepare beds with proper slope so water does not stand in the field and drains off during rainy weather.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Avoid fields infested with hard‑to‑control weeds.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Ensure an adequate supply of good‑quality water.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Have the soil and water tested for salts and salinity.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Have the soil tested for problems with 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400" i="0" dirty="0">
                <a:latin typeface="Calibri" panose="020F0502020204030204" pitchFamily="34" charset="0"/>
              </a:rPr>
              <a:t>pH, nutrients and salts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400" i="0" dirty="0">
                <a:latin typeface="Calibri" panose="020F0502020204030204" pitchFamily="34" charset="0"/>
              </a:rPr>
              <a:t>Verticillium Wilt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400" i="0" dirty="0">
                <a:latin typeface="Calibri" panose="020F0502020204030204" pitchFamily="34" charset="0"/>
              </a:rPr>
              <a:t>Nematodes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Check to be sure herbicides with long residual life were not used on the previous crop.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Review the cropping history of the field. 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Analyse soil for nutrients and salts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Consider analysing irrigation water for salinity and nitrogen content.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Consider soil treatments for soil borne pests and weeds. 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Prepare the field by making sure it is properly graded with good drainage. 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Shape beds to minimize water retention on bed tops.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Apply herbicides, if needed, before applying mulch.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Apply plastic mulch  appropriate to your needs for: 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600" i="0" dirty="0">
                <a:latin typeface="Calibri" panose="020F0502020204030204" pitchFamily="34" charset="0"/>
              </a:rPr>
              <a:t>Weed control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600" i="0" dirty="0">
                <a:latin typeface="Calibri" panose="020F0502020204030204" pitchFamily="34" charset="0"/>
              </a:rPr>
              <a:t>Managing soil temperature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600" i="0" dirty="0">
                <a:latin typeface="Calibri" panose="020F0502020204030204" pitchFamily="34" charset="0"/>
              </a:rPr>
              <a:t>Controlling plant size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endParaRPr lang="en-GB" sz="1800" i="0" dirty="0">
              <a:latin typeface="Calibri" panose="020F0502020204030204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F298-3CC0-416A-A2F2-1D11EDA6FAE5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495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Field </a:t>
            </a:r>
            <a:r>
              <a:rPr lang="nl-NL" dirty="0" err="1"/>
              <a:t>selection</a:t>
            </a:r>
            <a:r>
              <a:rPr lang="nl-NL" dirty="0"/>
              <a:t>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000" i="0" dirty="0">
                <a:latin typeface="Calibri" panose="020F0502020204030204" pitchFamily="34" charset="0"/>
              </a:rPr>
              <a:t>To optimise your crop, select fields with desirable characteristics and a minimum of potential pest problems.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000" i="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Avoid poorly drained soils to minimize problems with root diseases such as Phytophthora root and crown rot.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Do not work the field when the soil is wet.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Prepare beds with proper slope so water does not stand in the field and drains off during rainy weather.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Avoid fields infested with hard‑to‑control weeds.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Ensure an adequate supply of good‑quality water.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Have the soil and water tested for salts and salinity.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Have the soil tested for problems with 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400" i="0" dirty="0">
                <a:latin typeface="Calibri" panose="020F0502020204030204" pitchFamily="34" charset="0"/>
              </a:rPr>
              <a:t>pH, nutrients and salts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400" i="0" dirty="0">
                <a:latin typeface="Calibri" panose="020F0502020204030204" pitchFamily="34" charset="0"/>
              </a:rPr>
              <a:t>Verticillium Wilt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400" i="0" dirty="0">
                <a:latin typeface="Calibri" panose="020F0502020204030204" pitchFamily="34" charset="0"/>
              </a:rPr>
              <a:t>Nematodes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Check to be sure herbicides with long residual life were not used on the previous crop.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Review the cropping history of the field. 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Analyse soil for nutrients and salts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Consider analysing irrigation water for salinity and nitrogen content.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Consider soil treatments for soil borne pests and weeds. 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Prepare the field by making sure it is properly graded with good drainage. 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Shape beds to minimize water retention on bed tops.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Apply herbicides, if needed, before applying mulch.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Apply plastic mulch  appropriate to your needs for: 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600" i="0" dirty="0">
                <a:latin typeface="Calibri" panose="020F0502020204030204" pitchFamily="34" charset="0"/>
              </a:rPr>
              <a:t>Weed control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600" i="0" dirty="0">
                <a:latin typeface="Calibri" panose="020F0502020204030204" pitchFamily="34" charset="0"/>
              </a:rPr>
              <a:t>Managing soil temperature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600" i="0" dirty="0">
                <a:latin typeface="Calibri" panose="020F0502020204030204" pitchFamily="34" charset="0"/>
              </a:rPr>
              <a:t>Controlling plant size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endParaRPr lang="en-GB" sz="1800" i="0" dirty="0">
              <a:latin typeface="Calibri" panose="020F0502020204030204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F298-3CC0-416A-A2F2-1D11EDA6FAE5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108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Field </a:t>
            </a:r>
            <a:r>
              <a:rPr lang="nl-NL" dirty="0" err="1"/>
              <a:t>selection</a:t>
            </a:r>
            <a:r>
              <a:rPr lang="nl-NL" dirty="0"/>
              <a:t>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000" i="0" dirty="0">
                <a:latin typeface="Calibri" panose="020F0502020204030204" pitchFamily="34" charset="0"/>
              </a:rPr>
              <a:t>To optimise your crop, select fields with desirable characteristics and a minimum of potential pest problems.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000" i="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Avoid poorly drained soils to minimize problems with root diseases such as Phytophthora root and crown rot.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Do not work the field when the soil is wet.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Prepare beds with proper slope so water does not stand in the field and drains off during rainy weather.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Avoid fields infested with hard‑to‑control weeds.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Ensure an adequate supply of good‑quality water.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Have the soil and water tested for salts and salinity.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Have the soil tested for problems with 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400" i="0" dirty="0">
                <a:latin typeface="Calibri" panose="020F0502020204030204" pitchFamily="34" charset="0"/>
              </a:rPr>
              <a:t>pH, nutrients and salts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400" i="0" dirty="0">
                <a:latin typeface="Calibri" panose="020F0502020204030204" pitchFamily="34" charset="0"/>
              </a:rPr>
              <a:t>Verticillium Wilt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400" i="0" dirty="0">
                <a:latin typeface="Calibri" panose="020F0502020204030204" pitchFamily="34" charset="0"/>
              </a:rPr>
              <a:t>Nematodes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Check to be sure herbicides with long residual life were not used on the previous crop.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Review the cropping history of the field. 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Analyse soil for nutrients and salts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Consider analysing irrigation water for salinity and nitrogen content.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Consider soil treatments for soil borne pests and weeds. 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Prepare the field by making sure it is properly graded with good drainage. 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Shape beds to minimize water retention on bed tops.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Apply herbicides, if needed, before applying mulch. 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800" i="0" dirty="0">
                <a:latin typeface="Calibri" panose="020F0502020204030204" pitchFamily="34" charset="0"/>
              </a:rPr>
              <a:t>Apply plastic mulch  appropriate to your needs for: 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600" i="0" dirty="0">
                <a:latin typeface="Calibri" panose="020F0502020204030204" pitchFamily="34" charset="0"/>
              </a:rPr>
              <a:t>Weed control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600" i="0" dirty="0">
                <a:latin typeface="Calibri" panose="020F0502020204030204" pitchFamily="34" charset="0"/>
              </a:rPr>
              <a:t>Managing soil temperature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r>
              <a:rPr lang="en-GB" sz="1600" i="0" dirty="0">
                <a:latin typeface="Calibri" panose="020F0502020204030204" pitchFamily="34" charset="0"/>
              </a:rPr>
              <a:t>Controlling plant size</a:t>
            </a:r>
          </a:p>
          <a:p>
            <a:pPr eaLnBrk="1" hangingPunct="1">
              <a:lnSpc>
                <a:spcPct val="90000"/>
              </a:lnSpc>
              <a:buFont typeface="Calibri" panose="020F0502020204030204" pitchFamily="34" charset="0"/>
              <a:buChar char="»"/>
            </a:pPr>
            <a:endParaRPr lang="en-GB" sz="1800" i="0" dirty="0">
              <a:latin typeface="Calibri" panose="020F0502020204030204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F298-3CC0-416A-A2F2-1D11EDA6FAE5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58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41FF7-C30D-4B2D-945F-C0AE35D3410C}" type="datetimeFigureOut">
              <a:rPr lang="en-GB" smtClean="0"/>
              <a:pPr/>
              <a:t>03/03/2020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25E-C3D3-4EC8-BC39-F3FF4F0B157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72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41FF7-C30D-4B2D-945F-C0AE35D3410C}" type="datetimeFigureOut">
              <a:rPr lang="en-GB" smtClean="0"/>
              <a:pPr/>
              <a:t>03/03/2020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25E-C3D3-4EC8-BC39-F3FF4F0B157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50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41FF7-C30D-4B2D-945F-C0AE35D3410C}" type="datetimeFigureOut">
              <a:rPr lang="en-GB" smtClean="0"/>
              <a:pPr/>
              <a:t>03/03/2020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25E-C3D3-4EC8-BC39-F3FF4F0B157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3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41FF7-C30D-4B2D-945F-C0AE35D3410C}" type="datetimeFigureOut">
              <a:rPr lang="en-GB" smtClean="0"/>
              <a:pPr/>
              <a:t>03/03/2020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25E-C3D3-4EC8-BC39-F3FF4F0B157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41FF7-C30D-4B2D-945F-C0AE35D3410C}" type="datetimeFigureOut">
              <a:rPr lang="en-GB" smtClean="0"/>
              <a:pPr/>
              <a:t>03/03/2020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25E-C3D3-4EC8-BC39-F3FF4F0B157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2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41FF7-C30D-4B2D-945F-C0AE35D3410C}" type="datetimeFigureOut">
              <a:rPr lang="en-GB" smtClean="0"/>
              <a:pPr/>
              <a:t>03/03/2020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25E-C3D3-4EC8-BC39-F3FF4F0B157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77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41FF7-C30D-4B2D-945F-C0AE35D3410C}" type="datetimeFigureOut">
              <a:rPr lang="en-GB" smtClean="0"/>
              <a:pPr/>
              <a:t>03/03/2020</a:t>
            </a:fld>
            <a:endParaRPr lang="en-GB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25E-C3D3-4EC8-BC39-F3FF4F0B157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52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41FF7-C30D-4B2D-945F-C0AE35D3410C}" type="datetimeFigureOut">
              <a:rPr lang="en-GB" smtClean="0"/>
              <a:pPr/>
              <a:t>03/03/2020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25E-C3D3-4EC8-BC39-F3FF4F0B157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41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41FF7-C30D-4B2D-945F-C0AE35D3410C}" type="datetimeFigureOut">
              <a:rPr lang="en-GB" smtClean="0"/>
              <a:pPr/>
              <a:t>03/03/2020</a:t>
            </a:fld>
            <a:endParaRPr lang="en-GB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25E-C3D3-4EC8-BC39-F3FF4F0B157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11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41FF7-C30D-4B2D-945F-C0AE35D3410C}" type="datetimeFigureOut">
              <a:rPr lang="en-GB" smtClean="0"/>
              <a:pPr/>
              <a:t>03/03/2020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25E-C3D3-4EC8-BC39-F3FF4F0B157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57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41FF7-C30D-4B2D-945F-C0AE35D3410C}" type="datetimeFigureOut">
              <a:rPr lang="en-GB" smtClean="0"/>
              <a:pPr/>
              <a:t>03/03/2020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25E-C3D3-4EC8-BC39-F3FF4F0B157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34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41FF7-C30D-4B2D-945F-C0AE35D3410C}" type="datetimeFigureOut">
              <a:rPr lang="en-GB" smtClean="0"/>
              <a:pPr/>
              <a:t>03/03/2020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3825E-C3D3-4EC8-BC39-F3FF4F0B157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22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/>
        </p:nvSpPr>
        <p:spPr>
          <a:xfrm>
            <a:off x="6096" y="569976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800" dirty="0">
                <a:solidFill>
                  <a:srgbClr val="1B6447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Frank van Alphen | Van Alphe</a:t>
            </a:r>
            <a:r>
              <a:rPr lang="nl-NL" sz="2800" kern="1800" dirty="0">
                <a:solidFill>
                  <a:srgbClr val="1B6447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Soft Fruit Plants|</a:t>
            </a:r>
            <a:endParaRPr lang="en-GB" sz="2800" dirty="0">
              <a:solidFill>
                <a:srgbClr val="1B6447"/>
              </a:solidFill>
              <a:latin typeface="Corbel" panose="020B0503020204020204" pitchFamily="34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xmlns="" id="{4CD0D287-A291-4CC1-9C03-318608031C33}"/>
              </a:ext>
            </a:extLst>
          </p:cNvPr>
          <p:cNvSpPr/>
          <p:nvPr/>
        </p:nvSpPr>
        <p:spPr>
          <a:xfrm>
            <a:off x="15621" y="4575810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kern="1800" dirty="0" smtClean="0">
                <a:solidFill>
                  <a:srgbClr val="1B6447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ru-RU" sz="3200" kern="1800" dirty="0" smtClean="0">
                <a:solidFill>
                  <a:srgbClr val="1B6447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Что можно и нельзя делать пр</a:t>
            </a:r>
            <a:r>
              <a:rPr lang="ru-RU" sz="3200" kern="1800" dirty="0" smtClean="0">
                <a:solidFill>
                  <a:srgbClr val="1B6447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выращивании земляники садовой в открытом грунте и субстрате</a:t>
            </a:r>
            <a:r>
              <a:rPr lang="en-US" sz="3200" kern="1800" dirty="0" smtClean="0">
                <a:solidFill>
                  <a:srgbClr val="1B6447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endParaRPr lang="en-GB" sz="3200" dirty="0">
              <a:solidFill>
                <a:srgbClr val="1B6447"/>
              </a:solidFill>
              <a:latin typeface="Corbel" panose="020B0503020204020204" pitchFamily="34" charset="0"/>
            </a:endParaRPr>
          </a:p>
        </p:txBody>
      </p:sp>
      <p:pic>
        <p:nvPicPr>
          <p:cNvPr id="7" name="Afbeelding 6" descr="Afbeelding met teken, tekening, klok&#10;&#10;Automatisch gegenereerde beschrijving">
            <a:extLst>
              <a:ext uri="{FF2B5EF4-FFF2-40B4-BE49-F238E27FC236}">
                <a16:creationId xmlns:a16="http://schemas.microsoft.com/office/drawing/2014/main" xmlns="" id="{7041EA18-AC1B-485F-B8EC-3D6B1433BA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11" y="230056"/>
            <a:ext cx="9052578" cy="396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5539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6669024"/>
            <a:ext cx="12192000" cy="188976"/>
          </a:xfrm>
          <a:prstGeom prst="rect">
            <a:avLst/>
          </a:prstGeom>
          <a:solidFill>
            <a:srgbClr val="488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hoek 8"/>
          <p:cNvSpPr/>
          <p:nvPr/>
        </p:nvSpPr>
        <p:spPr>
          <a:xfrm>
            <a:off x="0" y="6608064"/>
            <a:ext cx="121817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Rechte verbindingslijn 13"/>
          <p:cNvCxnSpPr/>
          <p:nvPr/>
        </p:nvCxnSpPr>
        <p:spPr>
          <a:xfrm flipH="1" flipV="1">
            <a:off x="-6096" y="6662166"/>
            <a:ext cx="12181734" cy="12954"/>
          </a:xfrm>
          <a:prstGeom prst="line">
            <a:avLst/>
          </a:prstGeom>
          <a:ln>
            <a:solidFill>
              <a:srgbClr val="E306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B12DE6FC-E2CA-4833-BA4C-BA4E2740E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022" y="83145"/>
            <a:ext cx="10515600" cy="1325563"/>
          </a:xfrm>
        </p:spPr>
        <p:txBody>
          <a:bodyPr>
            <a:normAutofit/>
          </a:bodyPr>
          <a:lstStyle/>
          <a:p>
            <a:r>
              <a:rPr lang="ru-RU" sz="3400" dirty="0" smtClean="0">
                <a:solidFill>
                  <a:srgbClr val="488A71"/>
                </a:solidFill>
                <a:latin typeface="Corbel" panose="020B0503020204020204" pitchFamily="34" charset="0"/>
              </a:rPr>
              <a:t>Период роста </a:t>
            </a:r>
            <a:endParaRPr lang="nl-NL" sz="3400" dirty="0">
              <a:solidFill>
                <a:srgbClr val="488A71"/>
              </a:solidFill>
              <a:latin typeface="Corbel" panose="020B0503020204020204" pitchFamily="34" charset="0"/>
            </a:endParaRPr>
          </a:p>
        </p:txBody>
      </p:sp>
      <p:sp>
        <p:nvSpPr>
          <p:cNvPr id="19" name="Tijdelijke aanduiding voor inhoud 18">
            <a:extLst>
              <a:ext uri="{FF2B5EF4-FFF2-40B4-BE49-F238E27FC236}">
                <a16:creationId xmlns:a16="http://schemas.microsoft.com/office/drawing/2014/main" xmlns="" id="{5DB69E46-4AC1-45CA-A18C-09A6DC98D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1370"/>
            <a:ext cx="10515600" cy="462791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488A71"/>
                </a:solidFill>
              </a:rPr>
              <a:t>Надлежащее увлажнение почвы</a:t>
            </a:r>
            <a:endParaRPr lang="nl-NL" dirty="0">
              <a:solidFill>
                <a:srgbClr val="488A7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488A71"/>
              </a:solidFill>
            </a:endParaRPr>
          </a:p>
          <a:p>
            <a:r>
              <a:rPr lang="ru-RU" dirty="0" smtClean="0">
                <a:solidFill>
                  <a:srgbClr val="488A71"/>
                </a:solidFill>
              </a:rPr>
              <a:t>Удобрение</a:t>
            </a:r>
            <a:endParaRPr lang="nl-NL" dirty="0">
              <a:solidFill>
                <a:srgbClr val="488A71"/>
              </a:solidFill>
            </a:endParaRPr>
          </a:p>
          <a:p>
            <a:pPr lvl="1"/>
            <a:r>
              <a:rPr lang="ru-RU" dirty="0" smtClean="0">
                <a:solidFill>
                  <a:srgbClr val="488A71"/>
                </a:solidFill>
              </a:rPr>
              <a:t>Смотрим на внутреннее состояние</a:t>
            </a:r>
          </a:p>
          <a:p>
            <a:pPr marL="457200" lvl="1" indent="0">
              <a:buNone/>
            </a:pPr>
            <a:r>
              <a:rPr lang="ru-RU" dirty="0" smtClean="0">
                <a:solidFill>
                  <a:srgbClr val="488A71"/>
                </a:solidFill>
              </a:rPr>
              <a:t>растения</a:t>
            </a:r>
            <a:endParaRPr lang="nl-NL" dirty="0">
              <a:solidFill>
                <a:srgbClr val="488A71"/>
              </a:solidFill>
            </a:endParaRPr>
          </a:p>
          <a:p>
            <a:pPr lvl="1"/>
            <a:r>
              <a:rPr lang="ru-RU" dirty="0" smtClean="0">
                <a:solidFill>
                  <a:srgbClr val="488A71"/>
                </a:solidFill>
              </a:rPr>
              <a:t>Обращаем внимание не только </a:t>
            </a:r>
          </a:p>
          <a:p>
            <a:pPr marL="457200" lvl="1" indent="0">
              <a:buNone/>
            </a:pPr>
            <a:r>
              <a:rPr lang="ru-RU" dirty="0" smtClean="0">
                <a:solidFill>
                  <a:srgbClr val="488A71"/>
                </a:solidFill>
              </a:rPr>
              <a:t>на азот</a:t>
            </a:r>
            <a:endParaRPr lang="nl-NL" dirty="0">
              <a:solidFill>
                <a:srgbClr val="488A71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rgbClr val="488A71"/>
              </a:solidFill>
            </a:endParaRPr>
          </a:p>
          <a:p>
            <a:pPr lvl="2"/>
            <a:endParaRPr lang="nl-NL" dirty="0">
              <a:solidFill>
                <a:srgbClr val="488A71"/>
              </a:solidFill>
            </a:endParaRPr>
          </a:p>
          <a:p>
            <a:endParaRPr lang="nl-NL" dirty="0"/>
          </a:p>
        </p:txBody>
      </p:sp>
      <p:pic>
        <p:nvPicPr>
          <p:cNvPr id="10" name="Afbeelding 9" descr="Afbeelding met teken, tekening, klok&#10;&#10;Automatisch gegenereerde beschrijving">
            <a:extLst>
              <a:ext uri="{FF2B5EF4-FFF2-40B4-BE49-F238E27FC236}">
                <a16:creationId xmlns:a16="http://schemas.microsoft.com/office/drawing/2014/main" xmlns="" id="{3B5A1425-F794-46BF-A0B4-7D8C1C4EE7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359" y="132888"/>
            <a:ext cx="1871729" cy="820536"/>
          </a:xfrm>
          <a:prstGeom prst="rect">
            <a:avLst/>
          </a:prstGeom>
        </p:spPr>
      </p:pic>
      <p:pic>
        <p:nvPicPr>
          <p:cNvPr id="3" name="Afbeelding 2" descr="Afbeelding met klein, zitten, computer, tafel&#10;&#10;Automatisch gegenereerde beschrijving">
            <a:extLst>
              <a:ext uri="{FF2B5EF4-FFF2-40B4-BE49-F238E27FC236}">
                <a16:creationId xmlns:a16="http://schemas.microsoft.com/office/drawing/2014/main" xmlns="" id="{EE13EB6F-9C1A-49D4-939A-5B4082F149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8816"/>
            <a:ext cx="3981465" cy="568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7250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6669024"/>
            <a:ext cx="12192000" cy="188976"/>
          </a:xfrm>
          <a:prstGeom prst="rect">
            <a:avLst/>
          </a:prstGeom>
          <a:solidFill>
            <a:srgbClr val="488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hoek 8"/>
          <p:cNvSpPr/>
          <p:nvPr/>
        </p:nvSpPr>
        <p:spPr>
          <a:xfrm>
            <a:off x="0" y="6608064"/>
            <a:ext cx="121817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Rechte verbindingslijn 13"/>
          <p:cNvCxnSpPr/>
          <p:nvPr/>
        </p:nvCxnSpPr>
        <p:spPr>
          <a:xfrm flipH="1" flipV="1">
            <a:off x="-6096" y="6662166"/>
            <a:ext cx="12181734" cy="12954"/>
          </a:xfrm>
          <a:prstGeom prst="line">
            <a:avLst/>
          </a:prstGeom>
          <a:ln>
            <a:solidFill>
              <a:srgbClr val="E306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B12DE6FC-E2CA-4833-BA4C-BA4E2740E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dirty="0" smtClean="0">
                <a:solidFill>
                  <a:srgbClr val="488A71"/>
                </a:solidFill>
                <a:latin typeface="Corbel" panose="020B0503020204020204" pitchFamily="34" charset="0"/>
              </a:rPr>
              <a:t>Период роста</a:t>
            </a:r>
            <a:endParaRPr lang="nl-NL" sz="3400" dirty="0">
              <a:solidFill>
                <a:srgbClr val="488A71"/>
              </a:solidFill>
              <a:latin typeface="Corbel" panose="020B0503020204020204" pitchFamily="34" charset="0"/>
            </a:endParaRPr>
          </a:p>
        </p:txBody>
      </p:sp>
      <p:sp>
        <p:nvSpPr>
          <p:cNvPr id="19" name="Tijdelijke aanduiding voor inhoud 18">
            <a:extLst>
              <a:ext uri="{FF2B5EF4-FFF2-40B4-BE49-F238E27FC236}">
                <a16:creationId xmlns:a16="http://schemas.microsoft.com/office/drawing/2014/main" xmlns="" id="{5DB69E46-4AC1-45CA-A18C-09A6DC98D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7610"/>
            <a:ext cx="10515600" cy="4351338"/>
          </a:xfrm>
        </p:spPr>
        <p:txBody>
          <a:bodyPr/>
          <a:lstStyle/>
          <a:p>
            <a:r>
              <a:rPr lang="ru-RU" dirty="0" err="1" smtClean="0">
                <a:solidFill>
                  <a:srgbClr val="488A71"/>
                </a:solidFill>
              </a:rPr>
              <a:t>Фитопатогены</a:t>
            </a:r>
            <a:r>
              <a:rPr lang="ru-RU" dirty="0" smtClean="0">
                <a:solidFill>
                  <a:srgbClr val="488A71"/>
                </a:solidFill>
              </a:rPr>
              <a:t> </a:t>
            </a:r>
            <a:endParaRPr lang="nl-NL" dirty="0">
              <a:solidFill>
                <a:srgbClr val="488A71"/>
              </a:solidFill>
            </a:endParaRPr>
          </a:p>
          <a:p>
            <a:pPr lvl="1"/>
            <a:r>
              <a:rPr lang="ru-RU" dirty="0" smtClean="0">
                <a:solidFill>
                  <a:srgbClr val="488A71"/>
                </a:solidFill>
              </a:rPr>
              <a:t>Наблюдение </a:t>
            </a:r>
            <a:endParaRPr lang="nl-NL" dirty="0">
              <a:solidFill>
                <a:srgbClr val="488A71"/>
              </a:solidFill>
            </a:endParaRPr>
          </a:p>
          <a:p>
            <a:pPr lvl="2"/>
            <a:r>
              <a:rPr lang="ru-RU" dirty="0" smtClean="0">
                <a:solidFill>
                  <a:srgbClr val="488A71"/>
                </a:solidFill>
              </a:rPr>
              <a:t>Пауки</a:t>
            </a:r>
            <a:endParaRPr lang="nl-NL" dirty="0">
              <a:solidFill>
                <a:srgbClr val="488A71"/>
              </a:solidFill>
            </a:endParaRPr>
          </a:p>
          <a:p>
            <a:pPr lvl="2"/>
            <a:r>
              <a:rPr lang="ru-RU" dirty="0" smtClean="0">
                <a:solidFill>
                  <a:srgbClr val="488A71"/>
                </a:solidFill>
              </a:rPr>
              <a:t>Тля</a:t>
            </a:r>
            <a:endParaRPr lang="nl-NL" dirty="0">
              <a:solidFill>
                <a:srgbClr val="488A71"/>
              </a:solidFill>
            </a:endParaRPr>
          </a:p>
          <a:p>
            <a:pPr lvl="2"/>
            <a:r>
              <a:rPr lang="ru-RU" dirty="0" err="1" smtClean="0">
                <a:solidFill>
                  <a:srgbClr val="488A71"/>
                </a:solidFill>
              </a:rPr>
              <a:t>Трипс</a:t>
            </a:r>
            <a:endParaRPr lang="nl-NL" dirty="0">
              <a:solidFill>
                <a:srgbClr val="488A71"/>
              </a:solidFill>
            </a:endParaRPr>
          </a:p>
          <a:p>
            <a:pPr lvl="2"/>
            <a:r>
              <a:rPr lang="ru-RU" dirty="0" smtClean="0">
                <a:solidFill>
                  <a:srgbClr val="488A71"/>
                </a:solidFill>
              </a:rPr>
              <a:t>Долгоносик </a:t>
            </a:r>
            <a:endParaRPr lang="nl-NL" dirty="0">
              <a:solidFill>
                <a:srgbClr val="488A71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" name="Afbeelding 9" descr="Afbeelding met teken, tekening, klok&#10;&#10;Automatisch gegenereerde beschrijving">
            <a:extLst>
              <a:ext uri="{FF2B5EF4-FFF2-40B4-BE49-F238E27FC236}">
                <a16:creationId xmlns:a16="http://schemas.microsoft.com/office/drawing/2014/main" xmlns="" id="{EB6B1080-997E-480E-93C3-7D8FF42640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359" y="132888"/>
            <a:ext cx="1871729" cy="820536"/>
          </a:xfrm>
          <a:prstGeom prst="rect">
            <a:avLst/>
          </a:prstGeom>
        </p:spPr>
      </p:pic>
      <p:pic>
        <p:nvPicPr>
          <p:cNvPr id="3" name="Afbeelding 2" descr="Afbeelding met buiten, water, rijden, golf&#10;&#10;Automatisch gegenereerde beschrijving">
            <a:extLst>
              <a:ext uri="{FF2B5EF4-FFF2-40B4-BE49-F238E27FC236}">
                <a16:creationId xmlns:a16="http://schemas.microsoft.com/office/drawing/2014/main" xmlns="" id="{8DFCEFBB-31B5-4F5B-A21C-E178FA22B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095" y="1812369"/>
            <a:ext cx="2959368" cy="3760400"/>
          </a:xfrm>
          <a:prstGeom prst="rect">
            <a:avLst/>
          </a:prstGeom>
        </p:spPr>
      </p:pic>
      <p:pic>
        <p:nvPicPr>
          <p:cNvPr id="6" name="Afbeelding 5" descr="Afbeelding met dier, insect, gras, zitten&#10;&#10;Automatisch gegenereerde beschrijving">
            <a:extLst>
              <a:ext uri="{FF2B5EF4-FFF2-40B4-BE49-F238E27FC236}">
                <a16:creationId xmlns:a16="http://schemas.microsoft.com/office/drawing/2014/main" xmlns="" id="{403E4BCF-152A-4B95-BF22-19560BD1C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207" y="2119804"/>
            <a:ext cx="4541377" cy="3046992"/>
          </a:xfrm>
          <a:prstGeom prst="rect">
            <a:avLst/>
          </a:prstGeom>
        </p:spPr>
      </p:pic>
      <p:pic>
        <p:nvPicPr>
          <p:cNvPr id="11" name="Afbeelding 10" descr="Afbeelding met taart, bloem, zitten, fruit&#10;&#10;Automatisch gegenereerde beschrijving">
            <a:extLst>
              <a:ext uri="{FF2B5EF4-FFF2-40B4-BE49-F238E27FC236}">
                <a16:creationId xmlns:a16="http://schemas.microsoft.com/office/drawing/2014/main" xmlns="" id="{201F9E9A-CE4C-4808-8AD5-3A6FBABCD3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082" y="2019750"/>
            <a:ext cx="5747147" cy="308986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6CFB0DB4-2FF8-4CB8-A9C8-40DEFCEEC1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9" t="-107" r="20395" b="45734"/>
          <a:stretch/>
        </p:blipFill>
        <p:spPr>
          <a:xfrm>
            <a:off x="5999021" y="1715138"/>
            <a:ext cx="4094018" cy="3728893"/>
          </a:xfrm>
          <a:prstGeom prst="rect">
            <a:avLst/>
          </a:prstGeom>
        </p:spPr>
      </p:pic>
      <p:pic>
        <p:nvPicPr>
          <p:cNvPr id="15" name="Tijdelijke aanduiding voor inhoud 5">
            <a:extLst>
              <a:ext uri="{FF2B5EF4-FFF2-40B4-BE49-F238E27FC236}">
                <a16:creationId xmlns:a16="http://schemas.microsoft.com/office/drawing/2014/main" xmlns="" id="{09CF534A-0128-444B-A406-66F89425C1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0" t="6971" r="6777" b="13057"/>
          <a:stretch/>
        </p:blipFill>
        <p:spPr>
          <a:xfrm>
            <a:off x="7893014" y="1537625"/>
            <a:ext cx="4056558" cy="43211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xmlns="" id="{70EF6C11-905F-432D-8565-8EEA9096474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60116" y="1519329"/>
            <a:ext cx="32635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75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6669024"/>
            <a:ext cx="12192000" cy="188976"/>
          </a:xfrm>
          <a:prstGeom prst="rect">
            <a:avLst/>
          </a:prstGeom>
          <a:solidFill>
            <a:srgbClr val="488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hoek 8"/>
          <p:cNvSpPr/>
          <p:nvPr/>
        </p:nvSpPr>
        <p:spPr>
          <a:xfrm>
            <a:off x="0" y="6608064"/>
            <a:ext cx="121817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Rechte verbindingslijn 13"/>
          <p:cNvCxnSpPr/>
          <p:nvPr/>
        </p:nvCxnSpPr>
        <p:spPr>
          <a:xfrm flipH="1" flipV="1">
            <a:off x="-6096" y="6662166"/>
            <a:ext cx="12181734" cy="12954"/>
          </a:xfrm>
          <a:prstGeom prst="line">
            <a:avLst/>
          </a:prstGeom>
          <a:ln>
            <a:solidFill>
              <a:srgbClr val="E306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3">
            <a:extLst>
              <a:ext uri="{FF2B5EF4-FFF2-40B4-BE49-F238E27FC236}">
                <a16:creationId xmlns:a16="http://schemas.microsoft.com/office/drawing/2014/main" xmlns="" id="{8A61CF71-F71F-4B47-9538-41D07565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99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ru-RU" sz="3600" dirty="0" smtClean="0">
                <a:solidFill>
                  <a:srgbClr val="488A71"/>
                </a:solidFill>
                <a:latin typeface="Corbel" panose="020B0503020204020204" pitchFamily="34" charset="0"/>
              </a:rPr>
              <a:t>Что можно и нельзя в открытом грунте</a:t>
            </a:r>
            <a:r>
              <a:rPr lang="en-GB" sz="3600" dirty="0" smtClean="0">
                <a:solidFill>
                  <a:srgbClr val="488A71"/>
                </a:solidFill>
                <a:latin typeface="Corbel" panose="020B0503020204020204" pitchFamily="34" charset="0"/>
              </a:rPr>
              <a:t>:</a:t>
            </a:r>
            <a:endParaRPr lang="en-GB" sz="3600" dirty="0">
              <a:solidFill>
                <a:srgbClr val="488A71"/>
              </a:solidFill>
              <a:latin typeface="Corbel" panose="020B0503020204020204" pitchFamily="34" charset="0"/>
            </a:endParaRPr>
          </a:p>
        </p:txBody>
      </p:sp>
      <p:sp>
        <p:nvSpPr>
          <p:cNvPr id="10" name="Tijdelijke aanduiding voor inhoud 4">
            <a:extLst>
              <a:ext uri="{FF2B5EF4-FFF2-40B4-BE49-F238E27FC236}">
                <a16:creationId xmlns:a16="http://schemas.microsoft.com/office/drawing/2014/main" xmlns="" id="{883FBAE9-7A80-41AE-B822-A9F3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593"/>
            <a:ext cx="5789103" cy="50092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Нужно</a:t>
            </a:r>
            <a:r>
              <a:rPr lang="en-GB" dirty="0" smtClean="0">
                <a:solidFill>
                  <a:srgbClr val="488A71"/>
                </a:solidFill>
                <a:latin typeface="Corbel" panose="020B0503020204020204" pitchFamily="34" charset="0"/>
              </a:rPr>
              <a:t>!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Выбор наилучших полей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История пользования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Нематоды 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Грибки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r>
              <a:rPr lang="en-GB" dirty="0">
                <a:solidFill>
                  <a:srgbClr val="488A71"/>
                </a:solidFill>
                <a:latin typeface="Corbel" panose="020B0503020204020204" pitchFamily="34" charset="0"/>
              </a:rPr>
              <a:t>pH</a:t>
            </a:r>
          </a:p>
          <a:p>
            <a:pPr lvl="1"/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Питательные вещества 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Подготовка полей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</p:txBody>
      </p:sp>
      <p:pic>
        <p:nvPicPr>
          <p:cNvPr id="11" name="Afbeelding 10" descr="Afbeelding met teken, tekening, klok&#10;&#10;Automatisch gegenereerde beschrijving">
            <a:extLst>
              <a:ext uri="{FF2B5EF4-FFF2-40B4-BE49-F238E27FC236}">
                <a16:creationId xmlns:a16="http://schemas.microsoft.com/office/drawing/2014/main" xmlns="" id="{8F711377-DBFF-4316-8EEB-F0F0C49F84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359" y="132888"/>
            <a:ext cx="1871729" cy="820536"/>
          </a:xfrm>
          <a:prstGeom prst="rect">
            <a:avLst/>
          </a:prstGeom>
        </p:spPr>
      </p:pic>
      <p:pic>
        <p:nvPicPr>
          <p:cNvPr id="3076" name="Picture 4" descr="Afbeeldingsresultaat voor geld verdienen roebel">
            <a:extLst>
              <a:ext uri="{FF2B5EF4-FFF2-40B4-BE49-F238E27FC236}">
                <a16:creationId xmlns:a16="http://schemas.microsoft.com/office/drawing/2014/main" xmlns="" id="{31058E42-4427-4CE6-B8E1-297A0F1EE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303" y="1808798"/>
            <a:ext cx="4962525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878286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6669024"/>
            <a:ext cx="12192000" cy="188976"/>
          </a:xfrm>
          <a:prstGeom prst="rect">
            <a:avLst/>
          </a:prstGeom>
          <a:solidFill>
            <a:srgbClr val="488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hoek 8"/>
          <p:cNvSpPr/>
          <p:nvPr/>
        </p:nvSpPr>
        <p:spPr>
          <a:xfrm>
            <a:off x="0" y="6608064"/>
            <a:ext cx="121817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Rechte verbindingslijn 13"/>
          <p:cNvCxnSpPr/>
          <p:nvPr/>
        </p:nvCxnSpPr>
        <p:spPr>
          <a:xfrm flipH="1" flipV="1">
            <a:off x="-6096" y="6662166"/>
            <a:ext cx="12181734" cy="12954"/>
          </a:xfrm>
          <a:prstGeom prst="line">
            <a:avLst/>
          </a:prstGeom>
          <a:ln>
            <a:solidFill>
              <a:srgbClr val="E306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3">
            <a:extLst>
              <a:ext uri="{FF2B5EF4-FFF2-40B4-BE49-F238E27FC236}">
                <a16:creationId xmlns:a16="http://schemas.microsoft.com/office/drawing/2014/main" xmlns="" id="{8A61CF71-F71F-4B47-9538-41D07565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99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ru-RU" sz="3600" dirty="0">
                <a:solidFill>
                  <a:srgbClr val="488A71"/>
                </a:solidFill>
                <a:latin typeface="Corbel" panose="020B0503020204020204" pitchFamily="34" charset="0"/>
              </a:rPr>
              <a:t>Что можно и нельзя в открытом грунте </a:t>
            </a:r>
            <a:r>
              <a:rPr lang="en-GB" sz="3600" dirty="0" smtClean="0">
                <a:solidFill>
                  <a:srgbClr val="488A71"/>
                </a:solidFill>
                <a:latin typeface="Corbel" panose="020B0503020204020204" pitchFamily="34" charset="0"/>
              </a:rPr>
              <a:t>:</a:t>
            </a:r>
            <a:endParaRPr lang="en-GB" sz="3600" dirty="0">
              <a:solidFill>
                <a:srgbClr val="488A71"/>
              </a:solidFill>
              <a:latin typeface="Corbel" panose="020B0503020204020204" pitchFamily="34" charset="0"/>
            </a:endParaRPr>
          </a:p>
        </p:txBody>
      </p:sp>
      <p:sp>
        <p:nvSpPr>
          <p:cNvPr id="10" name="Tijdelijke aanduiding voor inhoud 4">
            <a:extLst>
              <a:ext uri="{FF2B5EF4-FFF2-40B4-BE49-F238E27FC236}">
                <a16:creationId xmlns:a16="http://schemas.microsoft.com/office/drawing/2014/main" xmlns="" id="{883FBAE9-7A80-41AE-B822-A9F3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593"/>
            <a:ext cx="5789103" cy="50092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Нельзя</a:t>
            </a:r>
            <a:r>
              <a:rPr lang="en-GB" dirty="0" smtClean="0">
                <a:solidFill>
                  <a:srgbClr val="488A71"/>
                </a:solidFill>
                <a:latin typeface="Corbel" panose="020B0503020204020204" pitchFamily="34" charset="0"/>
              </a:rPr>
              <a:t>!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Экономить на саженцах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Работать в мокром грунте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Забывать укрывать саженцы при заморозках 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</p:txBody>
      </p:sp>
      <p:pic>
        <p:nvPicPr>
          <p:cNvPr id="11" name="Afbeelding 10" descr="Afbeelding met teken, tekening, klok&#10;&#10;Automatisch gegenereerde beschrijving">
            <a:extLst>
              <a:ext uri="{FF2B5EF4-FFF2-40B4-BE49-F238E27FC236}">
                <a16:creationId xmlns:a16="http://schemas.microsoft.com/office/drawing/2014/main" xmlns="" id="{8F711377-DBFF-4316-8EEB-F0F0C49F84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359" y="132888"/>
            <a:ext cx="1871729" cy="820536"/>
          </a:xfrm>
          <a:prstGeom prst="rect">
            <a:avLst/>
          </a:prstGeom>
        </p:spPr>
      </p:pic>
      <p:pic>
        <p:nvPicPr>
          <p:cNvPr id="6146" name="Picture 2" descr="Afbeeldingsresultaat voor geld verliezen">
            <a:extLst>
              <a:ext uri="{FF2B5EF4-FFF2-40B4-BE49-F238E27FC236}">
                <a16:creationId xmlns:a16="http://schemas.microsoft.com/office/drawing/2014/main" xmlns="" id="{827D5439-3805-42DB-8E4D-AFDFAD30F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303" y="1814512"/>
            <a:ext cx="5084641" cy="284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5196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6669024"/>
            <a:ext cx="12192000" cy="188976"/>
          </a:xfrm>
          <a:prstGeom prst="rect">
            <a:avLst/>
          </a:prstGeom>
          <a:solidFill>
            <a:srgbClr val="488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hoek 8"/>
          <p:cNvSpPr/>
          <p:nvPr/>
        </p:nvSpPr>
        <p:spPr>
          <a:xfrm>
            <a:off x="0" y="6608064"/>
            <a:ext cx="121817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Rechte verbindingslijn 13"/>
          <p:cNvCxnSpPr/>
          <p:nvPr/>
        </p:nvCxnSpPr>
        <p:spPr>
          <a:xfrm flipH="1" flipV="1">
            <a:off x="-6096" y="6662166"/>
            <a:ext cx="12181734" cy="12954"/>
          </a:xfrm>
          <a:prstGeom prst="line">
            <a:avLst/>
          </a:prstGeom>
          <a:ln>
            <a:solidFill>
              <a:srgbClr val="E306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3">
            <a:extLst>
              <a:ext uri="{FF2B5EF4-FFF2-40B4-BE49-F238E27FC236}">
                <a16:creationId xmlns:a16="http://schemas.microsoft.com/office/drawing/2014/main" xmlns="" id="{8A61CF71-F71F-4B47-9538-41D07565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99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ru-RU" sz="3600" dirty="0">
                <a:solidFill>
                  <a:srgbClr val="488A71"/>
                </a:solidFill>
                <a:latin typeface="Corbel" panose="020B0503020204020204" pitchFamily="34" charset="0"/>
              </a:rPr>
              <a:t>Что можно и нельзя в </a:t>
            </a:r>
            <a:r>
              <a:rPr lang="ru-RU" sz="3600" dirty="0" smtClean="0">
                <a:solidFill>
                  <a:srgbClr val="488A71"/>
                </a:solidFill>
                <a:latin typeface="Corbel" panose="020B0503020204020204" pitchFamily="34" charset="0"/>
              </a:rPr>
              <a:t>субстрате</a:t>
            </a:r>
            <a:r>
              <a:rPr lang="en-GB" sz="3600" dirty="0" smtClean="0">
                <a:solidFill>
                  <a:srgbClr val="488A71"/>
                </a:solidFill>
                <a:latin typeface="Corbel" panose="020B0503020204020204" pitchFamily="34" charset="0"/>
              </a:rPr>
              <a:t>:</a:t>
            </a:r>
            <a:endParaRPr lang="en-GB" sz="3600" dirty="0">
              <a:solidFill>
                <a:srgbClr val="488A71"/>
              </a:solidFill>
              <a:latin typeface="Corbel" panose="020B0503020204020204" pitchFamily="34" charset="0"/>
            </a:endParaRPr>
          </a:p>
        </p:txBody>
      </p:sp>
      <p:sp>
        <p:nvSpPr>
          <p:cNvPr id="10" name="Tijdelijke aanduiding voor inhoud 4">
            <a:extLst>
              <a:ext uri="{FF2B5EF4-FFF2-40B4-BE49-F238E27FC236}">
                <a16:creationId xmlns:a16="http://schemas.microsoft.com/office/drawing/2014/main" xmlns="" id="{883FBAE9-7A80-41AE-B822-A9F3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593"/>
            <a:ext cx="10250978" cy="50092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Нужно</a:t>
            </a:r>
            <a:r>
              <a:rPr lang="en-GB" dirty="0" smtClean="0">
                <a:solidFill>
                  <a:srgbClr val="488A71"/>
                </a:solidFill>
                <a:latin typeface="Corbel" panose="020B0503020204020204" pitchFamily="34" charset="0"/>
              </a:rPr>
              <a:t>!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Постоянное присутствие 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Выбор оптимального климата </a:t>
            </a:r>
            <a:r>
              <a:rPr lang="en-GB" dirty="0" smtClean="0">
                <a:solidFill>
                  <a:srgbClr val="488A71"/>
                </a:solidFill>
                <a:latin typeface="Corbel" panose="020B0503020204020204" pitchFamily="34" charset="0"/>
              </a:rPr>
              <a:t>(</a:t>
            </a:r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а не стандартных настроек</a:t>
            </a:r>
            <a:r>
              <a:rPr lang="en-GB" dirty="0" smtClean="0">
                <a:solidFill>
                  <a:srgbClr val="488A71"/>
                </a:solidFill>
                <a:latin typeface="Corbel" panose="020B0503020204020204" pitchFamily="34" charset="0"/>
              </a:rPr>
              <a:t>!)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Оценка текущей ситуации </a:t>
            </a:r>
            <a:r>
              <a:rPr lang="en-GB" dirty="0" smtClean="0">
                <a:solidFill>
                  <a:srgbClr val="488A71"/>
                </a:solidFill>
                <a:latin typeface="Corbel" panose="020B0503020204020204" pitchFamily="34" charset="0"/>
              </a:rPr>
              <a:t>(</a:t>
            </a:r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количество и состав воды</a:t>
            </a:r>
            <a:r>
              <a:rPr lang="en-GB" dirty="0" smtClean="0">
                <a:solidFill>
                  <a:srgbClr val="488A71"/>
                </a:solidFill>
                <a:latin typeface="Corbel" panose="020B0503020204020204" pitchFamily="34" charset="0"/>
              </a:rPr>
              <a:t>)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Оценка того, что на выходе </a:t>
            </a:r>
            <a:r>
              <a:rPr lang="en-GB" dirty="0" smtClean="0">
                <a:solidFill>
                  <a:srgbClr val="488A71"/>
                </a:solidFill>
                <a:latin typeface="Corbel" panose="020B0503020204020204" pitchFamily="34" charset="0"/>
              </a:rPr>
              <a:t>(</a:t>
            </a:r>
            <a:r>
              <a:rPr lang="ru-RU" dirty="0">
                <a:solidFill>
                  <a:srgbClr val="488A71"/>
                </a:solidFill>
                <a:latin typeface="Corbel" panose="020B0503020204020204" pitchFamily="34" charset="0"/>
              </a:rPr>
              <a:t>количество и состав воды</a:t>
            </a:r>
            <a:r>
              <a:rPr lang="en-GB" dirty="0" smtClean="0">
                <a:solidFill>
                  <a:srgbClr val="488A71"/>
                </a:solidFill>
                <a:latin typeface="Corbel" panose="020B0503020204020204" pitchFamily="34" charset="0"/>
              </a:rPr>
              <a:t>)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Используйте систему оповещения/тревоги в ваших программах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</p:txBody>
      </p:sp>
      <p:pic>
        <p:nvPicPr>
          <p:cNvPr id="11" name="Afbeelding 10" descr="Afbeelding met teken, tekening, klok&#10;&#10;Automatisch gegenereerde beschrijving">
            <a:extLst>
              <a:ext uri="{FF2B5EF4-FFF2-40B4-BE49-F238E27FC236}">
                <a16:creationId xmlns:a16="http://schemas.microsoft.com/office/drawing/2014/main" xmlns="" id="{8F711377-DBFF-4316-8EEB-F0F0C49F84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359" y="132888"/>
            <a:ext cx="1871729" cy="820536"/>
          </a:xfrm>
          <a:prstGeom prst="rect">
            <a:avLst/>
          </a:prstGeom>
        </p:spPr>
      </p:pic>
      <p:pic>
        <p:nvPicPr>
          <p:cNvPr id="5122" name="Picture 2" descr="Afbeeldingsresultaat voor calinda">
            <a:extLst>
              <a:ext uri="{FF2B5EF4-FFF2-40B4-BE49-F238E27FC236}">
                <a16:creationId xmlns:a16="http://schemas.microsoft.com/office/drawing/2014/main" xmlns="" id="{F3F4F85E-232A-469E-9740-F5FB88EDC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963" y="543156"/>
            <a:ext cx="3424003" cy="273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01302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6669024"/>
            <a:ext cx="12192000" cy="188976"/>
          </a:xfrm>
          <a:prstGeom prst="rect">
            <a:avLst/>
          </a:prstGeom>
          <a:solidFill>
            <a:srgbClr val="488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hoek 8"/>
          <p:cNvSpPr/>
          <p:nvPr/>
        </p:nvSpPr>
        <p:spPr>
          <a:xfrm>
            <a:off x="0" y="6608064"/>
            <a:ext cx="121817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Rechte verbindingslijn 13"/>
          <p:cNvCxnSpPr/>
          <p:nvPr/>
        </p:nvCxnSpPr>
        <p:spPr>
          <a:xfrm flipH="1" flipV="1">
            <a:off x="-6096" y="6662166"/>
            <a:ext cx="12181734" cy="12954"/>
          </a:xfrm>
          <a:prstGeom prst="line">
            <a:avLst/>
          </a:prstGeom>
          <a:ln>
            <a:solidFill>
              <a:srgbClr val="E306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3">
            <a:extLst>
              <a:ext uri="{FF2B5EF4-FFF2-40B4-BE49-F238E27FC236}">
                <a16:creationId xmlns:a16="http://schemas.microsoft.com/office/drawing/2014/main" xmlns="" id="{8A61CF71-F71F-4B47-9538-41D07565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99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ru-RU" sz="3600" dirty="0">
                <a:solidFill>
                  <a:srgbClr val="488A71"/>
                </a:solidFill>
                <a:latin typeface="Corbel" panose="020B0503020204020204" pitchFamily="34" charset="0"/>
              </a:rPr>
              <a:t>Что можно и нельзя в </a:t>
            </a:r>
            <a:r>
              <a:rPr lang="ru-RU" sz="3600" dirty="0" smtClean="0">
                <a:solidFill>
                  <a:srgbClr val="488A71"/>
                </a:solidFill>
                <a:latin typeface="Corbel" panose="020B0503020204020204" pitchFamily="34" charset="0"/>
              </a:rPr>
              <a:t>субстрате</a:t>
            </a:r>
            <a:r>
              <a:rPr lang="en-GB" sz="3600" dirty="0" smtClean="0">
                <a:solidFill>
                  <a:srgbClr val="488A71"/>
                </a:solidFill>
                <a:latin typeface="Corbel" panose="020B0503020204020204" pitchFamily="34" charset="0"/>
              </a:rPr>
              <a:t>:</a:t>
            </a:r>
            <a:endParaRPr lang="en-GB" sz="3600" dirty="0">
              <a:solidFill>
                <a:srgbClr val="488A71"/>
              </a:solidFill>
              <a:latin typeface="Corbel" panose="020B0503020204020204" pitchFamily="34" charset="0"/>
            </a:endParaRPr>
          </a:p>
        </p:txBody>
      </p:sp>
      <p:sp>
        <p:nvSpPr>
          <p:cNvPr id="10" name="Tijdelijke aanduiding voor inhoud 4">
            <a:extLst>
              <a:ext uri="{FF2B5EF4-FFF2-40B4-BE49-F238E27FC236}">
                <a16:creationId xmlns:a16="http://schemas.microsoft.com/office/drawing/2014/main" xmlns="" id="{883FBAE9-7A80-41AE-B822-A9F3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593"/>
            <a:ext cx="10250978" cy="50092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Нельзя</a:t>
            </a:r>
            <a:r>
              <a:rPr lang="en-GB" dirty="0" smtClean="0">
                <a:solidFill>
                  <a:srgbClr val="488A71"/>
                </a:solidFill>
                <a:latin typeface="Corbel" panose="020B0503020204020204" pitchFamily="34" charset="0"/>
              </a:rPr>
              <a:t>!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Покупать дешевый торф, не содержащий достаточно воздуха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Покупать плоху</a:t>
            </a:r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ю рассаду </a:t>
            </a:r>
            <a:r>
              <a:rPr lang="en-GB" dirty="0" smtClean="0">
                <a:solidFill>
                  <a:srgbClr val="488A71"/>
                </a:solidFill>
                <a:latin typeface="Corbel" panose="020B0503020204020204" pitchFamily="34" charset="0"/>
              </a:rPr>
              <a:t>(</a:t>
            </a:r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затраты и прибыль</a:t>
            </a:r>
            <a:r>
              <a:rPr lang="en-GB" dirty="0" smtClean="0">
                <a:solidFill>
                  <a:srgbClr val="488A71"/>
                </a:solidFill>
                <a:latin typeface="Corbel" panose="020B0503020204020204" pitchFamily="34" charset="0"/>
              </a:rPr>
              <a:t>)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Доверять только компьютеру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Обильно поливать в пасмурные дни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</p:txBody>
      </p:sp>
      <p:pic>
        <p:nvPicPr>
          <p:cNvPr id="11" name="Afbeelding 10" descr="Afbeelding met teken, tekening, klok&#10;&#10;Automatisch gegenereerde beschrijving">
            <a:extLst>
              <a:ext uri="{FF2B5EF4-FFF2-40B4-BE49-F238E27FC236}">
                <a16:creationId xmlns:a16="http://schemas.microsoft.com/office/drawing/2014/main" xmlns="" id="{8F711377-DBFF-4316-8EEB-F0F0C49F84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359" y="132888"/>
            <a:ext cx="1871729" cy="820536"/>
          </a:xfrm>
          <a:prstGeom prst="rect">
            <a:avLst/>
          </a:prstGeom>
        </p:spPr>
      </p:pic>
      <p:pic>
        <p:nvPicPr>
          <p:cNvPr id="4098" name="Picture 2" descr="Afbeeldingsresultaat voor overweging geld">
            <a:extLst>
              <a:ext uri="{FF2B5EF4-FFF2-40B4-BE49-F238E27FC236}">
                <a16:creationId xmlns:a16="http://schemas.microsoft.com/office/drawing/2014/main" xmlns="" id="{9078ABC0-2AC1-423D-B062-D9DD38351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074" y="4224505"/>
            <a:ext cx="4231678" cy="253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40817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35C20EBD-FB86-40D1-9F5A-A72B2D69C77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66" y="-1524"/>
            <a:ext cx="12192000" cy="6650735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0" y="6669024"/>
            <a:ext cx="12192000" cy="188976"/>
          </a:xfrm>
          <a:prstGeom prst="rect">
            <a:avLst/>
          </a:prstGeom>
          <a:solidFill>
            <a:srgbClr val="488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hoek 8"/>
          <p:cNvSpPr/>
          <p:nvPr/>
        </p:nvSpPr>
        <p:spPr>
          <a:xfrm>
            <a:off x="0" y="6608064"/>
            <a:ext cx="121817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Rechte verbindingslijn 13"/>
          <p:cNvCxnSpPr/>
          <p:nvPr/>
        </p:nvCxnSpPr>
        <p:spPr>
          <a:xfrm flipH="1" flipV="1">
            <a:off x="-6096" y="6662166"/>
            <a:ext cx="12181734" cy="12954"/>
          </a:xfrm>
          <a:prstGeom prst="line">
            <a:avLst/>
          </a:prstGeom>
          <a:ln>
            <a:solidFill>
              <a:srgbClr val="E306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/>
          <p:cNvSpPr txBox="1"/>
          <p:nvPr/>
        </p:nvSpPr>
        <p:spPr>
          <a:xfrm>
            <a:off x="-100667" y="1698532"/>
            <a:ext cx="12175637" cy="1292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5800" b="1" dirty="0" smtClean="0">
                <a:solidFill>
                  <a:srgbClr val="CC0000"/>
                </a:solidFill>
                <a:latin typeface="Corbel" panose="020B0503020204020204" pitchFamily="34" charset="0"/>
              </a:rPr>
              <a:t>БЛАГОДАРЮ ЗА ВНИМАНИЕ!</a:t>
            </a:r>
            <a:endParaRPr lang="nl-NL" sz="5800" b="1" dirty="0">
              <a:solidFill>
                <a:srgbClr val="CC0000"/>
              </a:solidFill>
              <a:latin typeface="Corbel" panose="020B0503020204020204" pitchFamily="34" charset="0"/>
            </a:endParaRPr>
          </a:p>
        </p:txBody>
      </p:sp>
      <p:pic>
        <p:nvPicPr>
          <p:cNvPr id="10" name="Afbeelding 9" descr="Afbeelding met teken, tekening, klok&#10;&#10;Automatisch gegenereerde beschrijving">
            <a:extLst>
              <a:ext uri="{FF2B5EF4-FFF2-40B4-BE49-F238E27FC236}">
                <a16:creationId xmlns:a16="http://schemas.microsoft.com/office/drawing/2014/main" xmlns="" id="{5F78AFB7-12E3-44A3-A4C1-998A2FC384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359" y="132888"/>
            <a:ext cx="1871729" cy="820536"/>
          </a:xfrm>
          <a:prstGeom prst="rect">
            <a:avLst/>
          </a:prstGeom>
          <a:ln>
            <a:noFill/>
          </a:ln>
          <a:effectLst>
            <a:outerShdw blurRad="355600" algn="tl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02100715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6669024"/>
            <a:ext cx="12192000" cy="188976"/>
          </a:xfrm>
          <a:prstGeom prst="rect">
            <a:avLst/>
          </a:prstGeom>
          <a:solidFill>
            <a:srgbClr val="488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hoek 8"/>
          <p:cNvSpPr/>
          <p:nvPr/>
        </p:nvSpPr>
        <p:spPr>
          <a:xfrm>
            <a:off x="0" y="6608064"/>
            <a:ext cx="121817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Rechte verbindingslijn 13"/>
          <p:cNvCxnSpPr/>
          <p:nvPr/>
        </p:nvCxnSpPr>
        <p:spPr>
          <a:xfrm flipH="1" flipV="1">
            <a:off x="-6096" y="6662166"/>
            <a:ext cx="12181734" cy="12954"/>
          </a:xfrm>
          <a:prstGeom prst="line">
            <a:avLst/>
          </a:prstGeom>
          <a:ln>
            <a:solidFill>
              <a:srgbClr val="E306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/>
          <p:cNvSpPr txBox="1"/>
          <p:nvPr/>
        </p:nvSpPr>
        <p:spPr>
          <a:xfrm>
            <a:off x="1080000" y="900977"/>
            <a:ext cx="87054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dirty="0" smtClean="0">
                <a:solidFill>
                  <a:srgbClr val="488A71"/>
                </a:solidFill>
                <a:latin typeface="Corbel" panose="020B0503020204020204" pitchFamily="34" charset="0"/>
              </a:rPr>
              <a:t>Содержание</a:t>
            </a:r>
            <a:endParaRPr lang="en-GB" sz="3400" dirty="0">
              <a:solidFill>
                <a:srgbClr val="488A71"/>
              </a:solidFill>
              <a:latin typeface="Corbel" panose="020B050302020402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101012" y="1630524"/>
            <a:ext cx="909734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rgbClr val="488A71"/>
                </a:solidFill>
                <a:latin typeface="Corbel" panose="020B0503020204020204" pitchFamily="34" charset="0"/>
              </a:rPr>
              <a:t>Краткое представление компании «</a:t>
            </a:r>
            <a:r>
              <a:rPr lang="en-GB" sz="2000" dirty="0" smtClean="0">
                <a:solidFill>
                  <a:srgbClr val="488A71"/>
                </a:solidFill>
                <a:latin typeface="Corbel" panose="020B0503020204020204" pitchFamily="34" charset="0"/>
              </a:rPr>
              <a:t>van </a:t>
            </a:r>
            <a:r>
              <a:rPr lang="en-GB" sz="2000" dirty="0">
                <a:solidFill>
                  <a:srgbClr val="488A71"/>
                </a:solidFill>
                <a:latin typeface="Corbel" panose="020B0503020204020204" pitchFamily="34" charset="0"/>
              </a:rPr>
              <a:t>Alphen soft fruit </a:t>
            </a:r>
            <a:r>
              <a:rPr lang="en-GB" sz="2000" dirty="0" smtClean="0">
                <a:solidFill>
                  <a:srgbClr val="488A71"/>
                </a:solidFill>
                <a:latin typeface="Corbel" panose="020B0503020204020204" pitchFamily="34" charset="0"/>
              </a:rPr>
              <a:t>plants</a:t>
            </a:r>
            <a:r>
              <a:rPr lang="ru-RU" sz="2000" dirty="0" smtClean="0">
                <a:solidFill>
                  <a:srgbClr val="488A71"/>
                </a:solidFill>
                <a:latin typeface="Corbel" panose="020B0503020204020204" pitchFamily="34" charset="0"/>
              </a:rPr>
              <a:t>»</a:t>
            </a:r>
            <a:endParaRPr lang="en-GB" sz="2000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rgbClr val="488A71"/>
                </a:solidFill>
                <a:latin typeface="Corbel" panose="020B0503020204020204" pitchFamily="34" charset="0"/>
              </a:rPr>
              <a:t>Системы выращивания в открытом грунте</a:t>
            </a:r>
            <a:endParaRPr lang="en-GB" sz="2000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rgbClr val="488A71"/>
                </a:solidFill>
                <a:latin typeface="Corbel" panose="020B0503020204020204" pitchFamily="34" charset="0"/>
              </a:rPr>
              <a:t>Системы выращивания в субстрате</a:t>
            </a:r>
            <a:endParaRPr lang="en-GB" sz="2000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rgbClr val="488A71"/>
                </a:solidFill>
                <a:latin typeface="Corbel" panose="020B0503020204020204" pitchFamily="34" charset="0"/>
              </a:rPr>
              <a:t>Основы любой системы</a:t>
            </a:r>
            <a:endParaRPr lang="en-GB" sz="2000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488A71"/>
                </a:solidFill>
                <a:latin typeface="Corbel" panose="020B0503020204020204" pitchFamily="34" charset="0"/>
              </a:rPr>
              <a:t>“</a:t>
            </a:r>
            <a:r>
              <a:rPr lang="ru-RU" sz="2000" dirty="0">
                <a:solidFill>
                  <a:srgbClr val="488A71"/>
                </a:solidFill>
                <a:latin typeface="Corbel" panose="020B0503020204020204" pitchFamily="34" charset="0"/>
              </a:rPr>
              <a:t>Ч</a:t>
            </a:r>
            <a:r>
              <a:rPr lang="ru-RU" sz="2000" dirty="0" smtClean="0">
                <a:solidFill>
                  <a:srgbClr val="488A71"/>
                </a:solidFill>
                <a:latin typeface="Corbel" panose="020B0503020204020204" pitchFamily="34" charset="0"/>
              </a:rPr>
              <a:t>то можно</a:t>
            </a:r>
            <a:r>
              <a:rPr lang="en-GB" sz="2000" dirty="0" smtClean="0">
                <a:solidFill>
                  <a:srgbClr val="488A71"/>
                </a:solidFill>
                <a:latin typeface="Corbel" panose="020B0503020204020204" pitchFamily="34" charset="0"/>
              </a:rPr>
              <a:t>” </a:t>
            </a:r>
            <a:r>
              <a:rPr lang="ru-RU" sz="2000" dirty="0" smtClean="0">
                <a:solidFill>
                  <a:srgbClr val="488A71"/>
                </a:solidFill>
                <a:latin typeface="Corbel" panose="020B0503020204020204" pitchFamily="34" charset="0"/>
              </a:rPr>
              <a:t>в открытом грунте</a:t>
            </a:r>
            <a:endParaRPr lang="en-GB" sz="2000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488A71"/>
                </a:solidFill>
                <a:latin typeface="Corbel" panose="020B0503020204020204" pitchFamily="34" charset="0"/>
              </a:rPr>
              <a:t>“</a:t>
            </a:r>
            <a:r>
              <a:rPr lang="ru-RU" sz="2000" dirty="0" smtClean="0">
                <a:solidFill>
                  <a:srgbClr val="488A71"/>
                </a:solidFill>
                <a:latin typeface="Corbel" panose="020B0503020204020204" pitchFamily="34" charset="0"/>
              </a:rPr>
              <a:t>Что нельзя</a:t>
            </a:r>
            <a:r>
              <a:rPr lang="en-GB" sz="2000" dirty="0" smtClean="0">
                <a:solidFill>
                  <a:srgbClr val="488A71"/>
                </a:solidFill>
                <a:latin typeface="Corbel" panose="020B0503020204020204" pitchFamily="34" charset="0"/>
              </a:rPr>
              <a:t>” </a:t>
            </a:r>
            <a:r>
              <a:rPr lang="ru-RU" sz="2000" dirty="0">
                <a:solidFill>
                  <a:srgbClr val="488A71"/>
                </a:solidFill>
                <a:latin typeface="Corbel" panose="020B0503020204020204" pitchFamily="34" charset="0"/>
              </a:rPr>
              <a:t>в открытом </a:t>
            </a:r>
            <a:r>
              <a:rPr lang="ru-RU" sz="2000" dirty="0" smtClean="0">
                <a:solidFill>
                  <a:srgbClr val="488A71"/>
                </a:solidFill>
                <a:latin typeface="Corbel" panose="020B0503020204020204" pitchFamily="34" charset="0"/>
              </a:rPr>
              <a:t>грунте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488A71"/>
                </a:solidFill>
                <a:latin typeface="Corbel" panose="020B0503020204020204" pitchFamily="34" charset="0"/>
              </a:rPr>
              <a:t>“</a:t>
            </a:r>
            <a:r>
              <a:rPr lang="ru-RU" sz="2000" dirty="0">
                <a:solidFill>
                  <a:srgbClr val="488A71"/>
                </a:solidFill>
                <a:latin typeface="Corbel" panose="020B0503020204020204" pitchFamily="34" charset="0"/>
              </a:rPr>
              <a:t>Что можно</a:t>
            </a:r>
            <a:r>
              <a:rPr lang="en-GB" sz="2000" dirty="0" smtClean="0">
                <a:solidFill>
                  <a:srgbClr val="488A71"/>
                </a:solidFill>
                <a:latin typeface="Corbel" panose="020B0503020204020204" pitchFamily="34" charset="0"/>
              </a:rPr>
              <a:t>” </a:t>
            </a:r>
            <a:r>
              <a:rPr lang="ru-RU" sz="2000" dirty="0" smtClean="0">
                <a:solidFill>
                  <a:srgbClr val="488A71"/>
                </a:solidFill>
                <a:latin typeface="Corbel" panose="020B0503020204020204" pitchFamily="34" charset="0"/>
              </a:rPr>
              <a:t>в субстрате </a:t>
            </a:r>
            <a:endParaRPr lang="en-GB" sz="2000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488A71"/>
                </a:solidFill>
                <a:latin typeface="Corbel" panose="020B0503020204020204" pitchFamily="34" charset="0"/>
              </a:rPr>
              <a:t>“</a:t>
            </a:r>
            <a:r>
              <a:rPr lang="ru-RU" sz="2000" dirty="0">
                <a:solidFill>
                  <a:srgbClr val="488A71"/>
                </a:solidFill>
                <a:latin typeface="Corbel" panose="020B0503020204020204" pitchFamily="34" charset="0"/>
              </a:rPr>
              <a:t>Что нельзя</a:t>
            </a:r>
            <a:r>
              <a:rPr lang="en-GB" sz="2000" dirty="0" smtClean="0">
                <a:solidFill>
                  <a:srgbClr val="488A71"/>
                </a:solidFill>
                <a:latin typeface="Corbel" panose="020B0503020204020204" pitchFamily="34" charset="0"/>
              </a:rPr>
              <a:t>” </a:t>
            </a:r>
            <a:r>
              <a:rPr lang="ru-RU" sz="2000" dirty="0" smtClean="0">
                <a:solidFill>
                  <a:srgbClr val="488A71"/>
                </a:solidFill>
                <a:latin typeface="Corbel" panose="020B0503020204020204" pitchFamily="34" charset="0"/>
              </a:rPr>
              <a:t>в субстрате </a:t>
            </a:r>
            <a:endParaRPr lang="en-GB" sz="2000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>
              <a:lnSpc>
                <a:spcPct val="150000"/>
              </a:lnSpc>
            </a:pPr>
            <a:endParaRPr lang="en-GB" sz="2000" dirty="0">
              <a:solidFill>
                <a:srgbClr val="488A71"/>
              </a:solidFill>
              <a:latin typeface="Corbel" panose="020B0503020204020204" pitchFamily="34" charset="0"/>
            </a:endParaRPr>
          </a:p>
        </p:txBody>
      </p:sp>
      <p:pic>
        <p:nvPicPr>
          <p:cNvPr id="10" name="Afbeelding 9" descr="Afbeelding met teken, tekening, klok&#10;&#10;Automatisch gegenereerde beschrijving">
            <a:extLst>
              <a:ext uri="{FF2B5EF4-FFF2-40B4-BE49-F238E27FC236}">
                <a16:creationId xmlns:a16="http://schemas.microsoft.com/office/drawing/2014/main" xmlns="" id="{E1D62D7A-7C75-4022-8D6F-15E03A7B7D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359" y="132888"/>
            <a:ext cx="1871729" cy="82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0021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6669024"/>
            <a:ext cx="12192000" cy="188976"/>
          </a:xfrm>
          <a:prstGeom prst="rect">
            <a:avLst/>
          </a:prstGeom>
          <a:solidFill>
            <a:srgbClr val="488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hoek 8"/>
          <p:cNvSpPr/>
          <p:nvPr/>
        </p:nvSpPr>
        <p:spPr>
          <a:xfrm>
            <a:off x="0" y="6608064"/>
            <a:ext cx="121817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Rechte verbindingslijn 13"/>
          <p:cNvCxnSpPr/>
          <p:nvPr/>
        </p:nvCxnSpPr>
        <p:spPr>
          <a:xfrm flipH="1" flipV="1">
            <a:off x="-6096" y="6662166"/>
            <a:ext cx="12181734" cy="12954"/>
          </a:xfrm>
          <a:prstGeom prst="line">
            <a:avLst/>
          </a:prstGeom>
          <a:ln>
            <a:solidFill>
              <a:srgbClr val="E306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9">
            <a:extLst>
              <a:ext uri="{FF2B5EF4-FFF2-40B4-BE49-F238E27FC236}">
                <a16:creationId xmlns:a16="http://schemas.microsoft.com/office/drawing/2014/main" xmlns="" id="{2471E7BC-21F5-4158-B4FA-344FDD2C3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dirty="0" smtClean="0">
                <a:solidFill>
                  <a:srgbClr val="488A71"/>
                </a:solidFill>
                <a:latin typeface="Corbel" panose="020B0503020204020204" pitchFamily="34" charset="0"/>
              </a:rPr>
              <a:t>Компания «</a:t>
            </a:r>
            <a:r>
              <a:rPr lang="nl-NL" sz="3400" dirty="0" smtClean="0">
                <a:solidFill>
                  <a:srgbClr val="488A71"/>
                </a:solidFill>
                <a:latin typeface="Corbel" panose="020B0503020204020204" pitchFamily="34" charset="0"/>
              </a:rPr>
              <a:t>Van </a:t>
            </a:r>
            <a:r>
              <a:rPr lang="nl-NL" sz="3400" dirty="0">
                <a:solidFill>
                  <a:srgbClr val="488A71"/>
                </a:solidFill>
                <a:latin typeface="Corbel" panose="020B0503020204020204" pitchFamily="34" charset="0"/>
              </a:rPr>
              <a:t>Alphen soft fruit </a:t>
            </a:r>
            <a:r>
              <a:rPr lang="nl-NL" sz="3400" dirty="0" smtClean="0">
                <a:solidFill>
                  <a:srgbClr val="488A71"/>
                </a:solidFill>
                <a:latin typeface="Corbel" panose="020B0503020204020204" pitchFamily="34" charset="0"/>
              </a:rPr>
              <a:t>plants</a:t>
            </a:r>
            <a:r>
              <a:rPr lang="ru-RU" sz="3400" dirty="0" smtClean="0">
                <a:solidFill>
                  <a:srgbClr val="488A71"/>
                </a:solidFill>
                <a:latin typeface="Corbel" panose="020B0503020204020204" pitchFamily="34" charset="0"/>
              </a:rPr>
              <a:t>»</a:t>
            </a:r>
            <a:endParaRPr lang="nl-NL" sz="3400" dirty="0">
              <a:solidFill>
                <a:srgbClr val="488A7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xmlns="" id="{5167D3ED-4297-43EC-BFC9-5CCAB209F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>
              <a:solidFill>
                <a:srgbClr val="488A71"/>
              </a:solidFill>
              <a:latin typeface="Corbel" panose="020B0503020204020204" pitchFamily="34" charset="0"/>
            </a:endParaRPr>
          </a:p>
        </p:txBody>
      </p:sp>
      <p:pic>
        <p:nvPicPr>
          <p:cNvPr id="12" name="Afbeelding 11" descr="Afbeelding met teken, tekening, klok&#10;&#10;Automatisch gegenereerde beschrijving">
            <a:extLst>
              <a:ext uri="{FF2B5EF4-FFF2-40B4-BE49-F238E27FC236}">
                <a16:creationId xmlns:a16="http://schemas.microsoft.com/office/drawing/2014/main" xmlns="" id="{E6B6C72B-43AD-4475-BED7-795D8B52C8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359" y="132888"/>
            <a:ext cx="1871729" cy="820536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xmlns="" id="{03C84269-C697-4011-A973-75599BBDCC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6" b="18732"/>
          <a:stretch/>
        </p:blipFill>
        <p:spPr>
          <a:xfrm>
            <a:off x="3473531" y="2118582"/>
            <a:ext cx="8197287" cy="4058381"/>
          </a:xfrm>
          <a:prstGeom prst="round2SameRect">
            <a:avLst>
              <a:gd name="adj1" fmla="val 6536"/>
              <a:gd name="adj2" fmla="val 0"/>
            </a:avLst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46641634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6669024"/>
            <a:ext cx="12192000" cy="188976"/>
          </a:xfrm>
          <a:prstGeom prst="rect">
            <a:avLst/>
          </a:prstGeom>
          <a:solidFill>
            <a:srgbClr val="488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hoek 8"/>
          <p:cNvSpPr/>
          <p:nvPr/>
        </p:nvSpPr>
        <p:spPr>
          <a:xfrm>
            <a:off x="0" y="6608064"/>
            <a:ext cx="121817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Rechte verbindingslijn 13"/>
          <p:cNvCxnSpPr/>
          <p:nvPr/>
        </p:nvCxnSpPr>
        <p:spPr>
          <a:xfrm flipH="1" flipV="1">
            <a:off x="-6096" y="6662166"/>
            <a:ext cx="12181734" cy="12954"/>
          </a:xfrm>
          <a:prstGeom prst="line">
            <a:avLst/>
          </a:prstGeom>
          <a:ln>
            <a:solidFill>
              <a:srgbClr val="E306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89697C27-7B63-4CDE-8173-077D1781F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997"/>
            <a:ext cx="10515600" cy="1325563"/>
          </a:xfrm>
        </p:spPr>
        <p:txBody>
          <a:bodyPr>
            <a:normAutofit/>
          </a:bodyPr>
          <a:lstStyle/>
          <a:p>
            <a:r>
              <a:rPr lang="ru-RU" sz="3400" dirty="0" smtClean="0">
                <a:solidFill>
                  <a:srgbClr val="488A71"/>
                </a:solidFill>
                <a:latin typeface="Corbel" panose="020B0503020204020204" pitchFamily="34" charset="0"/>
              </a:rPr>
              <a:t>Способы выращивания</a:t>
            </a:r>
            <a:br>
              <a:rPr lang="ru-RU" sz="3400" dirty="0" smtClean="0">
                <a:solidFill>
                  <a:srgbClr val="488A71"/>
                </a:solidFill>
                <a:latin typeface="Corbel" panose="020B0503020204020204" pitchFamily="34" charset="0"/>
              </a:rPr>
            </a:br>
            <a:r>
              <a:rPr lang="ru-RU" sz="3400" dirty="0" smtClean="0">
                <a:solidFill>
                  <a:srgbClr val="488A71"/>
                </a:solidFill>
                <a:latin typeface="Corbel" panose="020B0503020204020204" pitchFamily="34" charset="0"/>
              </a:rPr>
              <a:t> в открытом грунте</a:t>
            </a:r>
            <a:r>
              <a:rPr lang="nl-NL" sz="3400" dirty="0" smtClean="0">
                <a:solidFill>
                  <a:srgbClr val="488A71"/>
                </a:solidFill>
                <a:latin typeface="Corbel" panose="020B0503020204020204" pitchFamily="34" charset="0"/>
              </a:rPr>
              <a:t>:</a:t>
            </a:r>
            <a:endParaRPr lang="nl-NL" sz="3400" dirty="0">
              <a:solidFill>
                <a:srgbClr val="488A71"/>
              </a:solidFill>
              <a:latin typeface="Corbel" panose="020B0503020204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337FE27C-3D6C-4B93-8D02-86E0F1079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Саженцы </a:t>
            </a:r>
            <a:r>
              <a:rPr lang="en-GB" dirty="0" err="1" smtClean="0">
                <a:solidFill>
                  <a:srgbClr val="488A71"/>
                </a:solidFill>
                <a:latin typeface="Corbel" panose="020B0503020204020204" pitchFamily="34" charset="0"/>
              </a:rPr>
              <a:t>Frigo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Урожай на 2-й год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Урожай в 1-й год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С тоннелями и без них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Урожай через 60 дней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488A71"/>
                </a:solidFill>
                <a:latin typeface="Corbel" panose="020B0503020204020204" pitchFamily="34" charset="0"/>
              </a:rPr>
              <a:t>(</a:t>
            </a:r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планируемый урожай</a:t>
            </a:r>
            <a:r>
              <a:rPr lang="en-GB" dirty="0" smtClean="0">
                <a:solidFill>
                  <a:srgbClr val="488A71"/>
                </a:solidFill>
                <a:latin typeface="Corbel" panose="020B0503020204020204" pitchFamily="34" charset="0"/>
              </a:rPr>
              <a:t>)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Без тоннелей 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С тоннелями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endParaRPr lang="nl-NL" dirty="0">
              <a:solidFill>
                <a:srgbClr val="488A71"/>
              </a:solidFill>
              <a:latin typeface="Corbel" panose="020B0503020204020204" pitchFamily="34" charset="0"/>
            </a:endParaRPr>
          </a:p>
        </p:txBody>
      </p:sp>
      <p:pic>
        <p:nvPicPr>
          <p:cNvPr id="10" name="Afbeelding 9" descr="Afbeelding met teken, tekening, klok&#10;&#10;Automatisch gegenereerde beschrijving">
            <a:extLst>
              <a:ext uri="{FF2B5EF4-FFF2-40B4-BE49-F238E27FC236}">
                <a16:creationId xmlns:a16="http://schemas.microsoft.com/office/drawing/2014/main" xmlns="" id="{FA460406-4104-4DE3-B7A7-81AF1D7A81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359" y="132888"/>
            <a:ext cx="1871729" cy="820536"/>
          </a:xfrm>
          <a:prstGeom prst="rect">
            <a:avLst/>
          </a:prstGeom>
        </p:spPr>
      </p:pic>
      <p:pic>
        <p:nvPicPr>
          <p:cNvPr id="11" name="Picture 35" descr="sonata_wrnwpn">
            <a:extLst>
              <a:ext uri="{FF2B5EF4-FFF2-40B4-BE49-F238E27FC236}">
                <a16:creationId xmlns:a16="http://schemas.microsoft.com/office/drawing/2014/main" xmlns="" id="{D9E80E62-9755-45C2-B54B-3F7875AD4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2924" y="369336"/>
            <a:ext cx="3901823" cy="2774666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36" descr="107-0761_IMG">
            <a:extLst>
              <a:ext uri="{FF2B5EF4-FFF2-40B4-BE49-F238E27FC236}">
                <a16:creationId xmlns:a16="http://schemas.microsoft.com/office/drawing/2014/main" xmlns="" id="{2DB40E2A-834C-4313-A859-90BE0846F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924" y="3362067"/>
            <a:ext cx="3901823" cy="2928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xmlns="" id="{6C316A0E-E752-492F-B373-2BB6410AE2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2"/>
          <a:stretch/>
        </p:blipFill>
        <p:spPr>
          <a:xfrm>
            <a:off x="9269346" y="1958789"/>
            <a:ext cx="2800741" cy="34915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339869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6669024"/>
            <a:ext cx="12192000" cy="188976"/>
          </a:xfrm>
          <a:prstGeom prst="rect">
            <a:avLst/>
          </a:prstGeom>
          <a:solidFill>
            <a:srgbClr val="488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hoek 8"/>
          <p:cNvSpPr/>
          <p:nvPr/>
        </p:nvSpPr>
        <p:spPr>
          <a:xfrm>
            <a:off x="0" y="6608064"/>
            <a:ext cx="121817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Rechte verbindingslijn 13"/>
          <p:cNvCxnSpPr/>
          <p:nvPr/>
        </p:nvCxnSpPr>
        <p:spPr>
          <a:xfrm flipH="1" flipV="1">
            <a:off x="-6096" y="6662166"/>
            <a:ext cx="12181734" cy="12954"/>
          </a:xfrm>
          <a:prstGeom prst="line">
            <a:avLst/>
          </a:prstGeom>
          <a:ln>
            <a:solidFill>
              <a:srgbClr val="E306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89697C27-7B63-4CDE-8173-077D1781F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997"/>
            <a:ext cx="10515600" cy="1325563"/>
          </a:xfrm>
        </p:spPr>
        <p:txBody>
          <a:bodyPr>
            <a:normAutofit/>
          </a:bodyPr>
          <a:lstStyle/>
          <a:p>
            <a:r>
              <a:rPr lang="ru-RU" sz="3400" dirty="0" smtClean="0">
                <a:solidFill>
                  <a:srgbClr val="488A71"/>
                </a:solidFill>
                <a:latin typeface="Corbel" panose="020B0503020204020204" pitchFamily="34" charset="0"/>
              </a:rPr>
              <a:t>Системы работы с </a:t>
            </a:r>
            <a:br>
              <a:rPr lang="ru-RU" sz="3400" dirty="0" smtClean="0">
                <a:solidFill>
                  <a:srgbClr val="488A71"/>
                </a:solidFill>
                <a:latin typeface="Corbel" panose="020B0503020204020204" pitchFamily="34" charset="0"/>
              </a:rPr>
            </a:br>
            <a:r>
              <a:rPr lang="ru-RU" sz="3400" dirty="0" smtClean="0">
                <a:solidFill>
                  <a:srgbClr val="488A71"/>
                </a:solidFill>
                <a:latin typeface="Corbel" panose="020B0503020204020204" pitchFamily="34" charset="0"/>
              </a:rPr>
              <a:t>субстратом</a:t>
            </a:r>
            <a:r>
              <a:rPr lang="nl-NL" sz="3400" dirty="0" smtClean="0">
                <a:solidFill>
                  <a:srgbClr val="488A71"/>
                </a:solidFill>
                <a:latin typeface="Corbel" panose="020B0503020204020204" pitchFamily="34" charset="0"/>
              </a:rPr>
              <a:t>:</a:t>
            </a:r>
            <a:endParaRPr lang="nl-NL" sz="3400" dirty="0">
              <a:solidFill>
                <a:srgbClr val="488A71"/>
              </a:solidFill>
              <a:latin typeface="Corbel" panose="020B0503020204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337FE27C-3D6C-4B93-8D02-86E0F1079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Субстрат в приподнятой гряде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Стеллажи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Теплицы 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</p:txBody>
      </p:sp>
      <p:pic>
        <p:nvPicPr>
          <p:cNvPr id="10" name="Afbeelding 9" descr="Afbeelding met teken, tekening, klok&#10;&#10;Automatisch gegenereerde beschrijving">
            <a:extLst>
              <a:ext uri="{FF2B5EF4-FFF2-40B4-BE49-F238E27FC236}">
                <a16:creationId xmlns:a16="http://schemas.microsoft.com/office/drawing/2014/main" xmlns="" id="{FA460406-4104-4DE3-B7A7-81AF1D7A81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359" y="132888"/>
            <a:ext cx="1871729" cy="820536"/>
          </a:xfrm>
          <a:prstGeom prst="rect">
            <a:avLst/>
          </a:prstGeom>
        </p:spPr>
      </p:pic>
      <p:pic>
        <p:nvPicPr>
          <p:cNvPr id="1026" name="Picture 2" descr="Industriële groei van aardbeien in een Nederlandse kas Stockfoto - 42020068">
            <a:extLst>
              <a:ext uri="{FF2B5EF4-FFF2-40B4-BE49-F238E27FC236}">
                <a16:creationId xmlns:a16="http://schemas.microsoft.com/office/drawing/2014/main" xmlns="" id="{5D338DF4-1D06-4674-919A-C07942D0B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109" y="451744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aardbeien stelling">
            <a:extLst>
              <a:ext uri="{FF2B5EF4-FFF2-40B4-BE49-F238E27FC236}">
                <a16:creationId xmlns:a16="http://schemas.microsoft.com/office/drawing/2014/main" xmlns="" id="{330E2D03-7133-4320-B9EA-5FDB2A994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21" y="364793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substrat damm hochstater">
            <a:extLst>
              <a:ext uri="{FF2B5EF4-FFF2-40B4-BE49-F238E27FC236}">
                <a16:creationId xmlns:a16="http://schemas.microsoft.com/office/drawing/2014/main" xmlns="" id="{938C76A7-5E95-40FD-BDB1-EBD6F7955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186" y="2669286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58637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6669024"/>
            <a:ext cx="12192000" cy="188976"/>
          </a:xfrm>
          <a:prstGeom prst="rect">
            <a:avLst/>
          </a:prstGeom>
          <a:solidFill>
            <a:srgbClr val="488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hoek 8"/>
          <p:cNvSpPr/>
          <p:nvPr/>
        </p:nvSpPr>
        <p:spPr>
          <a:xfrm>
            <a:off x="0" y="6608064"/>
            <a:ext cx="121817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Rechte verbindingslijn 13"/>
          <p:cNvCxnSpPr/>
          <p:nvPr/>
        </p:nvCxnSpPr>
        <p:spPr>
          <a:xfrm flipH="1" flipV="1">
            <a:off x="-6096" y="6662166"/>
            <a:ext cx="12181734" cy="12954"/>
          </a:xfrm>
          <a:prstGeom prst="line">
            <a:avLst/>
          </a:prstGeom>
          <a:ln>
            <a:solidFill>
              <a:srgbClr val="E306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3">
            <a:extLst>
              <a:ext uri="{FF2B5EF4-FFF2-40B4-BE49-F238E27FC236}">
                <a16:creationId xmlns:a16="http://schemas.microsoft.com/office/drawing/2014/main" xmlns="" id="{8A61CF71-F71F-4B47-9538-41D07565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ru-RU" sz="3400" dirty="0" smtClean="0">
                <a:solidFill>
                  <a:srgbClr val="488A71"/>
                </a:solidFill>
                <a:latin typeface="Corbel" panose="020B0503020204020204" pitchFamily="34" charset="0"/>
              </a:rPr>
              <a:t>Основы любой системы</a:t>
            </a:r>
            <a:r>
              <a:rPr lang="nl-NL" sz="3400" dirty="0" smtClean="0">
                <a:solidFill>
                  <a:srgbClr val="488A71"/>
                </a:solidFill>
                <a:latin typeface="Corbel" panose="020B0503020204020204" pitchFamily="34" charset="0"/>
              </a:rPr>
              <a:t>!</a:t>
            </a:r>
            <a:endParaRPr lang="nl-NL" sz="3400" dirty="0">
              <a:solidFill>
                <a:srgbClr val="488A71"/>
              </a:solidFill>
              <a:latin typeface="Corbel" panose="020B0503020204020204" pitchFamily="34" charset="0"/>
            </a:endParaRPr>
          </a:p>
        </p:txBody>
      </p:sp>
      <p:sp>
        <p:nvSpPr>
          <p:cNvPr id="10" name="Tijdelijke aanduiding voor inhoud 4">
            <a:extLst>
              <a:ext uri="{FF2B5EF4-FFF2-40B4-BE49-F238E27FC236}">
                <a16:creationId xmlns:a16="http://schemas.microsoft.com/office/drawing/2014/main" xmlns="" id="{883FBAE9-7A80-41AE-B822-A9F3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593"/>
            <a:ext cx="5789103" cy="500923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Тщательно продумайте специфику своей системы</a:t>
            </a:r>
            <a:r>
              <a:rPr lang="en-GB" dirty="0" smtClean="0">
                <a:solidFill>
                  <a:srgbClr val="488A71"/>
                </a:solidFill>
                <a:latin typeface="Corbel" panose="020B0503020204020204" pitchFamily="34" charset="0"/>
              </a:rPr>
              <a:t>!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Вода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Какой сорт</a:t>
            </a:r>
            <a:r>
              <a:rPr lang="en-GB" dirty="0" smtClean="0">
                <a:solidFill>
                  <a:srgbClr val="488A71"/>
                </a:solidFill>
                <a:latin typeface="Corbel" panose="020B0503020204020204" pitchFamily="34" charset="0"/>
              </a:rPr>
              <a:t>?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Глубина посадки и качество саженцев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Период роста 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</p:txBody>
      </p:sp>
      <p:pic>
        <p:nvPicPr>
          <p:cNvPr id="11" name="Afbeelding 10" descr="Afbeelding met teken, tekening, klok&#10;&#10;Automatisch gegenereerde beschrijving">
            <a:extLst>
              <a:ext uri="{FF2B5EF4-FFF2-40B4-BE49-F238E27FC236}">
                <a16:creationId xmlns:a16="http://schemas.microsoft.com/office/drawing/2014/main" xmlns="" id="{8F711377-DBFF-4316-8EEB-F0F0C49F84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359" y="132888"/>
            <a:ext cx="1871729" cy="820536"/>
          </a:xfrm>
          <a:prstGeom prst="rect">
            <a:avLst/>
          </a:prstGeom>
        </p:spPr>
      </p:pic>
      <p:pic>
        <p:nvPicPr>
          <p:cNvPr id="3" name="Graphic 2" descr="Vragen">
            <a:extLst>
              <a:ext uri="{FF2B5EF4-FFF2-40B4-BE49-F238E27FC236}">
                <a16:creationId xmlns:a16="http://schemas.microsoft.com/office/drawing/2014/main" xmlns="" id="{6DC27F64-21B7-481C-986C-D2CFFBD02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451134" y="1364388"/>
            <a:ext cx="4019375" cy="40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6901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6669024"/>
            <a:ext cx="12192000" cy="188976"/>
          </a:xfrm>
          <a:prstGeom prst="rect">
            <a:avLst/>
          </a:prstGeom>
          <a:solidFill>
            <a:srgbClr val="488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hoek 8"/>
          <p:cNvSpPr/>
          <p:nvPr/>
        </p:nvSpPr>
        <p:spPr>
          <a:xfrm>
            <a:off x="0" y="6608064"/>
            <a:ext cx="121817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Rechte verbindingslijn 13"/>
          <p:cNvCxnSpPr/>
          <p:nvPr/>
        </p:nvCxnSpPr>
        <p:spPr>
          <a:xfrm flipH="1" flipV="1">
            <a:off x="-6096" y="6662166"/>
            <a:ext cx="12181734" cy="12954"/>
          </a:xfrm>
          <a:prstGeom prst="line">
            <a:avLst/>
          </a:prstGeom>
          <a:ln>
            <a:solidFill>
              <a:srgbClr val="E306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3">
            <a:extLst>
              <a:ext uri="{FF2B5EF4-FFF2-40B4-BE49-F238E27FC236}">
                <a16:creationId xmlns:a16="http://schemas.microsoft.com/office/drawing/2014/main" xmlns="" id="{8A61CF71-F71F-4B47-9538-41D07565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99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ru-RU" sz="3600" dirty="0" smtClean="0">
                <a:solidFill>
                  <a:srgbClr val="488A71"/>
                </a:solidFill>
                <a:latin typeface="Corbel" panose="020B0503020204020204" pitchFamily="34" charset="0"/>
              </a:rPr>
              <a:t>Вода</a:t>
            </a:r>
            <a:r>
              <a:rPr lang="ru-RU" sz="3600" dirty="0">
                <a:solidFill>
                  <a:srgbClr val="488A71"/>
                </a:solidFill>
                <a:latin typeface="Corbel" panose="020B0503020204020204" pitchFamily="34" charset="0"/>
              </a:rPr>
              <a:t>.</a:t>
            </a:r>
            <a:endParaRPr lang="en-GB" sz="3600" dirty="0">
              <a:solidFill>
                <a:srgbClr val="488A71"/>
              </a:solidFill>
              <a:latin typeface="Corbel" panose="020B0503020204020204" pitchFamily="34" charset="0"/>
            </a:endParaRPr>
          </a:p>
        </p:txBody>
      </p:sp>
      <p:sp>
        <p:nvSpPr>
          <p:cNvPr id="10" name="Tijdelijke aanduiding voor inhoud 4">
            <a:extLst>
              <a:ext uri="{FF2B5EF4-FFF2-40B4-BE49-F238E27FC236}">
                <a16:creationId xmlns:a16="http://schemas.microsoft.com/office/drawing/2014/main" xmlns="" id="{883FBAE9-7A80-41AE-B822-A9F3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593"/>
            <a:ext cx="5789103" cy="5009230"/>
          </a:xfrm>
        </p:spPr>
        <p:txBody>
          <a:bodyPr>
            <a:normAutofit/>
          </a:bodyPr>
          <a:lstStyle/>
          <a:p>
            <a:pPr lvl="1"/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Наличие 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Система подачи воды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Качество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2"/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Содержание солей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2"/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Питательных веществ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</p:txBody>
      </p:sp>
      <p:pic>
        <p:nvPicPr>
          <p:cNvPr id="11" name="Afbeelding 10" descr="Afbeelding met teken, tekening, klok&#10;&#10;Automatisch gegenereerde beschrijving">
            <a:extLst>
              <a:ext uri="{FF2B5EF4-FFF2-40B4-BE49-F238E27FC236}">
                <a16:creationId xmlns:a16="http://schemas.microsoft.com/office/drawing/2014/main" xmlns="" id="{8F711377-DBFF-4316-8EEB-F0F0C49F84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359" y="132888"/>
            <a:ext cx="1871729" cy="820536"/>
          </a:xfrm>
          <a:prstGeom prst="rect">
            <a:avLst/>
          </a:prstGeom>
        </p:spPr>
      </p:pic>
      <p:pic>
        <p:nvPicPr>
          <p:cNvPr id="2050" name="Picture 2" descr="Afbeeldingsresultaat voor beregening aardbeien">
            <a:extLst>
              <a:ext uri="{FF2B5EF4-FFF2-40B4-BE49-F238E27FC236}">
                <a16:creationId xmlns:a16="http://schemas.microsoft.com/office/drawing/2014/main" xmlns="" id="{0919A1B6-6C9A-4A9B-AA01-7498A4DF8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461" y="4106557"/>
            <a:ext cx="3544339" cy="235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irrigatie meteor aardbeien">
            <a:extLst>
              <a:ext uri="{FF2B5EF4-FFF2-40B4-BE49-F238E27FC236}">
                <a16:creationId xmlns:a16="http://schemas.microsoft.com/office/drawing/2014/main" xmlns="" id="{EAC7A8F9-2039-4549-A1D5-ECC08DFCE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675" y="2529990"/>
            <a:ext cx="2946948" cy="220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beeldingsresultaat voor irrigatie aardbeien">
            <a:extLst>
              <a:ext uri="{FF2B5EF4-FFF2-40B4-BE49-F238E27FC236}">
                <a16:creationId xmlns:a16="http://schemas.microsoft.com/office/drawing/2014/main" xmlns="" id="{5C7BA086-2775-4AF4-8428-1D74B52E1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461" y="1348544"/>
            <a:ext cx="3544339" cy="236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99030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6669024"/>
            <a:ext cx="12192000" cy="188976"/>
          </a:xfrm>
          <a:prstGeom prst="rect">
            <a:avLst/>
          </a:prstGeom>
          <a:solidFill>
            <a:srgbClr val="488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hoek 8"/>
          <p:cNvSpPr/>
          <p:nvPr/>
        </p:nvSpPr>
        <p:spPr>
          <a:xfrm>
            <a:off x="0" y="6608064"/>
            <a:ext cx="121817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Rechte verbindingslijn 13"/>
          <p:cNvCxnSpPr/>
          <p:nvPr/>
        </p:nvCxnSpPr>
        <p:spPr>
          <a:xfrm flipH="1" flipV="1">
            <a:off x="-6096" y="6662166"/>
            <a:ext cx="12181734" cy="12954"/>
          </a:xfrm>
          <a:prstGeom prst="line">
            <a:avLst/>
          </a:prstGeom>
          <a:ln>
            <a:solidFill>
              <a:srgbClr val="E306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B12DE6FC-E2CA-4833-BA4C-BA4E2740E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022" y="297054"/>
            <a:ext cx="10515600" cy="1325563"/>
          </a:xfrm>
        </p:spPr>
        <p:txBody>
          <a:bodyPr>
            <a:normAutofit/>
          </a:bodyPr>
          <a:lstStyle/>
          <a:p>
            <a:r>
              <a:rPr lang="ru-RU" sz="3400" dirty="0" smtClean="0">
                <a:solidFill>
                  <a:srgbClr val="488A71"/>
                </a:solidFill>
                <a:latin typeface="Corbel" panose="020B0503020204020204" pitchFamily="34" charset="0"/>
              </a:rPr>
              <a:t>Выбор сорта земляники </a:t>
            </a:r>
            <a:endParaRPr lang="en-US" sz="3400" dirty="0">
              <a:solidFill>
                <a:srgbClr val="488A71"/>
              </a:solidFill>
              <a:latin typeface="Corbel" panose="020B0503020204020204" pitchFamily="34" charset="0"/>
            </a:endParaRP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xmlns="" id="{74393052-E57E-4672-A5C9-5E0BB80EE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593"/>
            <a:ext cx="5872993" cy="459337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Продажи 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Прямые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Оптовые 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Транспортировк</a:t>
            </a:r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а 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Сезон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Ранний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Средний 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Поздний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lvl="1"/>
            <a:r>
              <a:rPr lang="ru-RU" dirty="0" smtClean="0">
                <a:solidFill>
                  <a:srgbClr val="488A71"/>
                </a:solidFill>
                <a:latin typeface="Corbel" panose="020B0503020204020204" pitchFamily="34" charset="0"/>
              </a:rPr>
              <a:t>Планируемый урожай</a:t>
            </a:r>
            <a:endParaRPr lang="en-GB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nl-NL" dirty="0">
              <a:solidFill>
                <a:srgbClr val="488A71"/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nl-NL" dirty="0">
              <a:solidFill>
                <a:srgbClr val="488A71"/>
              </a:solidFill>
              <a:latin typeface="Corbel" panose="020B0503020204020204" pitchFamily="34" charset="0"/>
            </a:endParaRPr>
          </a:p>
        </p:txBody>
      </p:sp>
      <p:pic>
        <p:nvPicPr>
          <p:cNvPr id="10" name="Afbeelding 9" descr="Afbeelding met teken, tekening, klok&#10;&#10;Automatisch gegenereerde beschrijving">
            <a:extLst>
              <a:ext uri="{FF2B5EF4-FFF2-40B4-BE49-F238E27FC236}">
                <a16:creationId xmlns:a16="http://schemas.microsoft.com/office/drawing/2014/main" xmlns="" id="{4120E208-DED5-466D-A5D2-1896513FA1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359" y="132888"/>
            <a:ext cx="1871729" cy="820536"/>
          </a:xfrm>
          <a:prstGeom prst="rect">
            <a:avLst/>
          </a:prstGeom>
        </p:spPr>
      </p:pic>
      <p:pic>
        <p:nvPicPr>
          <p:cNvPr id="11" name="Afbeelding 10" descr="Afbeelding met fruit, voedsel&#10;&#10;Automatisch gegenereerde beschrijving">
            <a:extLst>
              <a:ext uri="{FF2B5EF4-FFF2-40B4-BE49-F238E27FC236}">
                <a16:creationId xmlns:a16="http://schemas.microsoft.com/office/drawing/2014/main" xmlns="" id="{DE812986-42A3-4E8F-B32C-9E3F727742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6" t="2496" r="17259" b="14844"/>
          <a:stretch/>
        </p:blipFill>
        <p:spPr>
          <a:xfrm>
            <a:off x="5947795" y="2033906"/>
            <a:ext cx="3313651" cy="3155103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xmlns="" id="{44E2BCF8-3CD3-454B-900A-DCBEE6BB9DE5}"/>
              </a:ext>
            </a:extLst>
          </p:cNvPr>
          <p:cNvSpPr txBox="1"/>
          <p:nvPr/>
        </p:nvSpPr>
        <p:spPr>
          <a:xfrm>
            <a:off x="9186376" y="980786"/>
            <a:ext cx="47331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4400" dirty="0">
                <a:solidFill>
                  <a:srgbClr val="488A71"/>
                </a:solidFill>
                <a:latin typeface="Corbel" panose="020B0503020204020204" pitchFamily="34" charset="0"/>
              </a:rPr>
              <a:t>?</a:t>
            </a:r>
            <a:endParaRPr lang="nl-NL" sz="2800" dirty="0">
              <a:solidFill>
                <a:srgbClr val="488A7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66551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6669024"/>
            <a:ext cx="12192000" cy="188976"/>
          </a:xfrm>
          <a:prstGeom prst="rect">
            <a:avLst/>
          </a:prstGeom>
          <a:solidFill>
            <a:srgbClr val="488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hoek 8"/>
          <p:cNvSpPr/>
          <p:nvPr/>
        </p:nvSpPr>
        <p:spPr>
          <a:xfrm>
            <a:off x="0" y="6608064"/>
            <a:ext cx="121817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Rechte verbindingslijn 13"/>
          <p:cNvCxnSpPr/>
          <p:nvPr/>
        </p:nvCxnSpPr>
        <p:spPr>
          <a:xfrm flipH="1" flipV="1">
            <a:off x="-6096" y="6662166"/>
            <a:ext cx="12181734" cy="12954"/>
          </a:xfrm>
          <a:prstGeom prst="line">
            <a:avLst/>
          </a:prstGeom>
          <a:ln>
            <a:solidFill>
              <a:srgbClr val="E306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B12DE6FC-E2CA-4833-BA4C-BA4E2740E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dirty="0" smtClean="0">
                <a:solidFill>
                  <a:srgbClr val="488A71"/>
                </a:solidFill>
                <a:latin typeface="Corbel" panose="020B0503020204020204" pitchFamily="34" charset="0"/>
              </a:rPr>
              <a:t>Посадка </a:t>
            </a:r>
            <a:endParaRPr lang="nl-NL" sz="3400" dirty="0">
              <a:solidFill>
                <a:srgbClr val="488A71"/>
              </a:solidFill>
              <a:latin typeface="Corbel" panose="020B0503020204020204" pitchFamily="34" charset="0"/>
            </a:endParaRPr>
          </a:p>
        </p:txBody>
      </p:sp>
      <p:sp>
        <p:nvSpPr>
          <p:cNvPr id="19" name="Tijdelijke aanduiding voor inhoud 18">
            <a:extLst>
              <a:ext uri="{FF2B5EF4-FFF2-40B4-BE49-F238E27FC236}">
                <a16:creationId xmlns:a16="http://schemas.microsoft.com/office/drawing/2014/main" xmlns="" id="{5DB69E46-4AC1-45CA-A18C-09A6DC98D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802" y="2241485"/>
            <a:ext cx="10515600" cy="435133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488A71"/>
                </a:solidFill>
              </a:rPr>
              <a:t>Способ посадки </a:t>
            </a:r>
            <a:endParaRPr lang="en-GB" dirty="0">
              <a:solidFill>
                <a:srgbClr val="488A71"/>
              </a:solidFill>
            </a:endParaRPr>
          </a:p>
          <a:p>
            <a:pPr lvl="1"/>
            <a:r>
              <a:rPr lang="ru-RU" dirty="0" smtClean="0">
                <a:solidFill>
                  <a:srgbClr val="488A71"/>
                </a:solidFill>
              </a:rPr>
              <a:t>Корни </a:t>
            </a:r>
            <a:endParaRPr lang="en-GB" dirty="0">
              <a:solidFill>
                <a:srgbClr val="488A71"/>
              </a:solidFill>
            </a:endParaRPr>
          </a:p>
          <a:p>
            <a:pPr lvl="1"/>
            <a:endParaRPr lang="en-GB" dirty="0">
              <a:solidFill>
                <a:srgbClr val="488A71"/>
              </a:solidFill>
            </a:endParaRPr>
          </a:p>
          <a:p>
            <a:pPr lvl="1"/>
            <a:r>
              <a:rPr lang="ru-RU" dirty="0" smtClean="0">
                <a:solidFill>
                  <a:srgbClr val="488A71"/>
                </a:solidFill>
              </a:rPr>
              <a:t>Высота</a:t>
            </a:r>
            <a:endParaRPr lang="en-GB" dirty="0">
              <a:solidFill>
                <a:srgbClr val="488A71"/>
              </a:solidFill>
            </a:endParaRPr>
          </a:p>
          <a:p>
            <a:pPr lvl="2"/>
            <a:r>
              <a:rPr lang="ru-RU" dirty="0" smtClean="0">
                <a:solidFill>
                  <a:srgbClr val="488A71"/>
                </a:solidFill>
              </a:rPr>
              <a:t>Слишком глубоко</a:t>
            </a:r>
            <a:r>
              <a:rPr lang="en-GB" dirty="0" smtClean="0">
                <a:solidFill>
                  <a:srgbClr val="488A71"/>
                </a:solidFill>
              </a:rPr>
              <a:t>: </a:t>
            </a:r>
            <a:r>
              <a:rPr lang="ru-RU" dirty="0" smtClean="0">
                <a:solidFill>
                  <a:srgbClr val="488A71"/>
                </a:solidFill>
              </a:rPr>
              <a:t>растение заболевает и погибает </a:t>
            </a:r>
            <a:endParaRPr lang="en-GB" dirty="0">
              <a:solidFill>
                <a:srgbClr val="488A71"/>
              </a:solidFill>
            </a:endParaRPr>
          </a:p>
          <a:p>
            <a:pPr lvl="2"/>
            <a:r>
              <a:rPr lang="ru-RU" dirty="0" smtClean="0">
                <a:solidFill>
                  <a:srgbClr val="488A71"/>
                </a:solidFill>
              </a:rPr>
              <a:t>Слишком высоко</a:t>
            </a:r>
            <a:r>
              <a:rPr lang="en-GB" dirty="0" smtClean="0">
                <a:solidFill>
                  <a:srgbClr val="488A71"/>
                </a:solidFill>
              </a:rPr>
              <a:t>: </a:t>
            </a:r>
            <a:r>
              <a:rPr lang="ru-RU" dirty="0" smtClean="0">
                <a:solidFill>
                  <a:srgbClr val="488A71"/>
                </a:solidFill>
              </a:rPr>
              <a:t>растение плохо растет и засыхает </a:t>
            </a:r>
            <a:endParaRPr lang="en-GB" dirty="0">
              <a:solidFill>
                <a:srgbClr val="488A71"/>
              </a:solidFill>
            </a:endParaRPr>
          </a:p>
          <a:p>
            <a:pPr lvl="2"/>
            <a:r>
              <a:rPr lang="ru-RU" dirty="0" smtClean="0">
                <a:solidFill>
                  <a:srgbClr val="488A71"/>
                </a:solidFill>
              </a:rPr>
              <a:t>В зависимости от сорта также есть специфика </a:t>
            </a:r>
            <a:endParaRPr lang="en-GB" dirty="0">
              <a:solidFill>
                <a:srgbClr val="488A71"/>
              </a:solidFill>
            </a:endParaRPr>
          </a:p>
          <a:p>
            <a:pPr lvl="2"/>
            <a:endParaRPr lang="en-GB" dirty="0">
              <a:solidFill>
                <a:srgbClr val="488A71"/>
              </a:solidFill>
            </a:endParaRPr>
          </a:p>
          <a:p>
            <a:r>
              <a:rPr lang="ru-RU" dirty="0" smtClean="0">
                <a:solidFill>
                  <a:srgbClr val="488A71"/>
                </a:solidFill>
              </a:rPr>
              <a:t>Поддержка </a:t>
            </a:r>
            <a:endParaRPr lang="en-GB" dirty="0">
              <a:solidFill>
                <a:srgbClr val="488A71"/>
              </a:solidFill>
            </a:endParaRPr>
          </a:p>
          <a:p>
            <a:pPr lvl="1"/>
            <a:r>
              <a:rPr lang="ru-RU" dirty="0" smtClean="0">
                <a:solidFill>
                  <a:srgbClr val="488A71"/>
                </a:solidFill>
              </a:rPr>
              <a:t>Стимуляторы корней</a:t>
            </a:r>
            <a:endParaRPr lang="en-GB" dirty="0">
              <a:solidFill>
                <a:srgbClr val="488A71"/>
              </a:solidFill>
            </a:endParaRPr>
          </a:p>
          <a:p>
            <a:pPr lvl="1"/>
            <a:r>
              <a:rPr lang="ru-RU" dirty="0" smtClean="0">
                <a:solidFill>
                  <a:srgbClr val="488A71"/>
                </a:solidFill>
              </a:rPr>
              <a:t>Подкормка </a:t>
            </a:r>
            <a:endParaRPr lang="en-GB" dirty="0">
              <a:solidFill>
                <a:srgbClr val="488A71"/>
              </a:solidFill>
            </a:endParaRPr>
          </a:p>
        </p:txBody>
      </p:sp>
      <p:pic>
        <p:nvPicPr>
          <p:cNvPr id="10" name="Afbeelding 9" descr="Afbeelding met teken, tekening, klok&#10;&#10;Automatisch gegenereerde beschrijving">
            <a:extLst>
              <a:ext uri="{FF2B5EF4-FFF2-40B4-BE49-F238E27FC236}">
                <a16:creationId xmlns:a16="http://schemas.microsoft.com/office/drawing/2014/main" xmlns="" id="{1559C7B9-12A0-4D75-BCC7-2DFF79F573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359" y="132888"/>
            <a:ext cx="1871729" cy="820536"/>
          </a:xfrm>
          <a:prstGeom prst="rect">
            <a:avLst/>
          </a:prstGeom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xmlns="" id="{26641CFA-FFD5-4D1C-A2D5-9BA2A120D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309" y="0"/>
            <a:ext cx="6313635" cy="394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4738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Thema1</Template>
  <TotalTime>5910</TotalTime>
  <Words>1426</Words>
  <Application>Microsoft Office PowerPoint</Application>
  <PresentationFormat>Широкоэкранный</PresentationFormat>
  <Paragraphs>256</Paragraphs>
  <Slides>16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Corbel</vt:lpstr>
      <vt:lpstr>Times New Roman</vt:lpstr>
      <vt:lpstr>Wingdings</vt:lpstr>
      <vt:lpstr>Kantoorthema</vt:lpstr>
      <vt:lpstr>Презентация PowerPoint</vt:lpstr>
      <vt:lpstr>Презентация PowerPoint</vt:lpstr>
      <vt:lpstr>Компания «Van Alphen soft fruit plants»</vt:lpstr>
      <vt:lpstr>Способы выращивания  в открытом грунте:</vt:lpstr>
      <vt:lpstr>Системы работы с  субстратом:</vt:lpstr>
      <vt:lpstr>Основы любой системы!</vt:lpstr>
      <vt:lpstr>Вода.</vt:lpstr>
      <vt:lpstr>Выбор сорта земляники </vt:lpstr>
      <vt:lpstr>Посадка </vt:lpstr>
      <vt:lpstr>Период роста </vt:lpstr>
      <vt:lpstr>Период роста</vt:lpstr>
      <vt:lpstr>Что можно и нельзя в открытом грунте:</vt:lpstr>
      <vt:lpstr>Что можно и нельзя в открытом грунте :</vt:lpstr>
      <vt:lpstr>Что можно и нельзя в субстрате:</vt:lpstr>
      <vt:lpstr>Что можно и нельзя в субстрате: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Sjoerd van Gestel</dc:creator>
  <cp:lastModifiedBy>RePack by Diakov</cp:lastModifiedBy>
  <cp:revision>297</cp:revision>
  <cp:lastPrinted>2015-11-12T14:07:03Z</cp:lastPrinted>
  <dcterms:created xsi:type="dcterms:W3CDTF">2015-09-02T11:51:05Z</dcterms:created>
  <dcterms:modified xsi:type="dcterms:W3CDTF">2020-03-03T13:51:12Z</dcterms:modified>
</cp:coreProperties>
</file>